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18288000" cy="10287000"/>
  <p:notesSz cx="6858000" cy="9144000"/>
  <p:embeddedFontLst>
    <p:embeddedFont>
      <p:font typeface="Arita Buri Bold" charset="1" panose="02020603020101020101"/>
      <p:regular r:id="rId40"/>
    </p:embeddedFont>
    <p:embeddedFont>
      <p:font typeface="HK Grotesk Light" charset="1" panose="00000400000000000000"/>
      <p:regular r:id="rId41"/>
    </p:embeddedFont>
    <p:embeddedFont>
      <p:font typeface="Catchy Mager" charset="1" panose="02000506000000020004"/>
      <p:regular r:id="rId42"/>
    </p:embeddedFont>
    <p:embeddedFont>
      <p:font typeface="DM Sans" charset="1" panose="00000000000000000000"/>
      <p:regular r:id="rId43"/>
    </p:embeddedFont>
    <p:embeddedFont>
      <p:font typeface="Neue Machina" charset="1" panose="00000500000000000000"/>
      <p:regular r:id="rId44"/>
    </p:embeddedFont>
    <p:embeddedFont>
      <p:font typeface="HK Grotesk" charset="1" panose="00000500000000000000"/>
      <p:regular r:id="rId45"/>
    </p:embeddedFont>
    <p:embeddedFont>
      <p:font typeface="Akzidenz-Grotesk Italics" charset="1" panose="02000503050000090004"/>
      <p:regular r:id="rId46"/>
    </p:embeddedFont>
    <p:embeddedFont>
      <p:font typeface="Neue Machina Ultra-Bold" charset="1" panose="00000900000000000000"/>
      <p:regular r:id="rId47"/>
    </p:embeddedFont>
    <p:embeddedFont>
      <p:font typeface="Abstracted Dream" charset="1" panose="00000500000000000000"/>
      <p:regular r:id="rId48"/>
    </p:embeddedFont>
    <p:embeddedFont>
      <p:font typeface="DM Sans Bold" charset="1" panose="00000000000000000000"/>
      <p:regular r:id="rId49"/>
    </p:embeddedFont>
    <p:embeddedFont>
      <p:font typeface="Arita Buri Light" charset="1" panose="02020603020101020101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45.png" Type="http://schemas.openxmlformats.org/officeDocument/2006/relationships/image"/><Relationship Id="rId5" Target="../media/image46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gif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7.jpeg" Type="http://schemas.openxmlformats.org/officeDocument/2006/relationships/image"/><Relationship Id="rId7" Target="../media/image58.jpeg" Type="http://schemas.openxmlformats.org/officeDocument/2006/relationships/image"/><Relationship Id="rId8" Target="../media/image59.jpeg" Type="http://schemas.openxmlformats.org/officeDocument/2006/relationships/image"/><Relationship Id="rId9" Target="../media/image60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61.png" Type="http://schemas.openxmlformats.org/officeDocument/2006/relationships/image"/><Relationship Id="rId5" Target="../media/image62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66.png" Type="http://schemas.openxmlformats.org/officeDocument/2006/relationships/image"/><Relationship Id="rId6" Target="../media/image67.png" Type="http://schemas.openxmlformats.org/officeDocument/2006/relationships/image"/><Relationship Id="rId7" Target="../media/image68.png" Type="http://schemas.openxmlformats.org/officeDocument/2006/relationships/image"/><Relationship Id="rId8" Target="../media/image69.png" Type="http://schemas.openxmlformats.org/officeDocument/2006/relationships/image"/><Relationship Id="rId9" Target="../media/image70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png" Type="http://schemas.openxmlformats.org/officeDocument/2006/relationships/image"/><Relationship Id="rId3" Target="../media/image72.svg" Type="http://schemas.openxmlformats.org/officeDocument/2006/relationships/image"/><Relationship Id="rId4" Target="../media/image73.png" Type="http://schemas.openxmlformats.org/officeDocument/2006/relationships/image"/><Relationship Id="rId5" Target="../media/image74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75.png" Type="http://schemas.openxmlformats.org/officeDocument/2006/relationships/image"/><Relationship Id="rId5" Target="../media/image76.png" Type="http://schemas.openxmlformats.org/officeDocument/2006/relationships/image"/><Relationship Id="rId6" Target="../media/image77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78.png" Type="http://schemas.openxmlformats.org/officeDocument/2006/relationships/image"/><Relationship Id="rId5" Target="../media/image79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0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81.png" Type="http://schemas.openxmlformats.org/officeDocument/2006/relationships/image"/><Relationship Id="rId5" Target="../media/image8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3.png" Type="http://schemas.openxmlformats.org/officeDocument/2006/relationships/image"/><Relationship Id="rId3" Target="../media/image84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9.png" Type="http://schemas.openxmlformats.org/officeDocument/2006/relationships/image"/><Relationship Id="rId11" Target="../media/image90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5.png" Type="http://schemas.openxmlformats.org/officeDocument/2006/relationships/image"/><Relationship Id="rId5" Target="../media/image86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87.png" Type="http://schemas.openxmlformats.org/officeDocument/2006/relationships/image"/><Relationship Id="rId9" Target="../media/image88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91.png" Type="http://schemas.openxmlformats.org/officeDocument/2006/relationships/image"/><Relationship Id="rId5" Target="../media/image92.svg" Type="http://schemas.openxmlformats.org/officeDocument/2006/relationships/image"/><Relationship Id="rId6" Target="../media/image93.png" Type="http://schemas.openxmlformats.org/officeDocument/2006/relationships/image"/><Relationship Id="rId7" Target="../media/image94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95.png" Type="http://schemas.openxmlformats.org/officeDocument/2006/relationships/image"/><Relationship Id="rId5" Target="../media/image96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9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sv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3B8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524093">
            <a:off x="10899155" y="1588479"/>
            <a:ext cx="6972422" cy="8230796"/>
          </a:xfrm>
          <a:custGeom>
            <a:avLst/>
            <a:gdLst/>
            <a:ahLst/>
            <a:cxnLst/>
            <a:rect r="r" b="b" t="t" l="l"/>
            <a:pathLst>
              <a:path h="8230796" w="6972422">
                <a:moveTo>
                  <a:pt x="0" y="0"/>
                </a:moveTo>
                <a:lnTo>
                  <a:pt x="6972422" y="0"/>
                </a:lnTo>
                <a:lnTo>
                  <a:pt x="6972422" y="8230796"/>
                </a:lnTo>
                <a:lnTo>
                  <a:pt x="0" y="82307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6252" y="147492"/>
            <a:ext cx="2059215" cy="2290929"/>
          </a:xfrm>
          <a:custGeom>
            <a:avLst/>
            <a:gdLst/>
            <a:ahLst/>
            <a:cxnLst/>
            <a:rect r="r" b="b" t="t" l="l"/>
            <a:pathLst>
              <a:path h="2290929" w="2059215">
                <a:moveTo>
                  <a:pt x="0" y="0"/>
                </a:moveTo>
                <a:lnTo>
                  <a:pt x="2059215" y="0"/>
                </a:lnTo>
                <a:lnTo>
                  <a:pt x="2059215" y="2290930"/>
                </a:lnTo>
                <a:lnTo>
                  <a:pt x="0" y="22909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99805" y="2991165"/>
            <a:ext cx="9432507" cy="3689209"/>
            <a:chOff x="0" y="0"/>
            <a:chExt cx="12576675" cy="491894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304765"/>
              <a:ext cx="12576675" cy="2446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887"/>
                </a:lnSpc>
              </a:pPr>
              <a:r>
                <a:rPr lang="en-US" sz="6687" spc="-66" b="true">
                  <a:solidFill>
                    <a:srgbClr val="264C3D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Système de Contrôle d'Éclairage Intelligent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432785"/>
              <a:ext cx="12576675" cy="14804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05"/>
                </a:lnSpc>
              </a:pPr>
              <a:r>
                <a:rPr lang="en-US" sz="3218" spc="128">
                  <a:solidFill>
                    <a:srgbClr val="FFFFF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Un Projet Innovant pour une Consommation Énergétique Maîtrisée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481877"/>
            <a:ext cx="9059267" cy="1054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7"/>
              </a:lnSpc>
            </a:pPr>
            <a:r>
              <a:rPr lang="en-US" b="true" sz="3205">
                <a:solidFill>
                  <a:srgbClr val="264C3D"/>
                </a:solidFill>
                <a:latin typeface="Arita Buri Bold"/>
                <a:ea typeface="Arita Buri Bold"/>
                <a:cs typeface="Arita Buri Bold"/>
                <a:sym typeface="Arita Buri Bold"/>
              </a:rPr>
              <a:t> Pourquoi un Système d'Éclairage Intelligent ?</a:t>
            </a:r>
          </a:p>
          <a:p>
            <a:pPr algn="ctr">
              <a:lnSpc>
                <a:spcPts val="4167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2951334" y="2479392"/>
            <a:ext cx="7716242" cy="489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7"/>
              </a:lnSpc>
              <a:spcBef>
                <a:spcPct val="0"/>
              </a:spcBef>
            </a:pPr>
            <a:r>
              <a:rPr lang="en-US" sz="2848">
                <a:solidFill>
                  <a:srgbClr val="63B8A7"/>
                </a:solidFill>
                <a:latin typeface="HK Grotesk"/>
                <a:ea typeface="HK Grotesk"/>
                <a:cs typeface="HK Grotesk"/>
                <a:sym typeface="HK Grotesk"/>
              </a:rPr>
              <a:t>Des Objectifs Clairs pour une Efficacité Maximale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3315100" y="3360225"/>
            <a:ext cx="9131015" cy="2004342"/>
            <a:chOff x="0" y="0"/>
            <a:chExt cx="3906407" cy="85749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906407" cy="857492"/>
            </a:xfrm>
            <a:custGeom>
              <a:avLst/>
              <a:gdLst/>
              <a:ahLst/>
              <a:cxnLst/>
              <a:rect r="r" b="b" t="t" l="l"/>
              <a:pathLst>
                <a:path h="857492" w="3906407">
                  <a:moveTo>
                    <a:pt x="12718" y="0"/>
                  </a:moveTo>
                  <a:lnTo>
                    <a:pt x="3893689" y="0"/>
                  </a:lnTo>
                  <a:cubicBezTo>
                    <a:pt x="3897062" y="0"/>
                    <a:pt x="3900297" y="1340"/>
                    <a:pt x="3902682" y="3725"/>
                  </a:cubicBezTo>
                  <a:cubicBezTo>
                    <a:pt x="3905067" y="6110"/>
                    <a:pt x="3906407" y="9345"/>
                    <a:pt x="3906407" y="12718"/>
                  </a:cubicBezTo>
                  <a:lnTo>
                    <a:pt x="3906407" y="844774"/>
                  </a:lnTo>
                  <a:cubicBezTo>
                    <a:pt x="3906407" y="848147"/>
                    <a:pt x="3905067" y="851382"/>
                    <a:pt x="3902682" y="853767"/>
                  </a:cubicBezTo>
                  <a:cubicBezTo>
                    <a:pt x="3900297" y="856152"/>
                    <a:pt x="3897062" y="857492"/>
                    <a:pt x="3893689" y="857492"/>
                  </a:cubicBezTo>
                  <a:lnTo>
                    <a:pt x="12718" y="857492"/>
                  </a:lnTo>
                  <a:cubicBezTo>
                    <a:pt x="9345" y="857492"/>
                    <a:pt x="6110" y="856152"/>
                    <a:pt x="3725" y="853767"/>
                  </a:cubicBezTo>
                  <a:cubicBezTo>
                    <a:pt x="1340" y="851382"/>
                    <a:pt x="0" y="848147"/>
                    <a:pt x="0" y="844774"/>
                  </a:cubicBezTo>
                  <a:lnTo>
                    <a:pt x="0" y="12718"/>
                  </a:lnTo>
                  <a:cubicBezTo>
                    <a:pt x="0" y="9345"/>
                    <a:pt x="1340" y="6110"/>
                    <a:pt x="3725" y="3725"/>
                  </a:cubicBezTo>
                  <a:cubicBezTo>
                    <a:pt x="6110" y="1340"/>
                    <a:pt x="9345" y="0"/>
                    <a:pt x="12718" y="0"/>
                  </a:cubicBezTo>
                  <a:close/>
                </a:path>
              </a:pathLst>
            </a:custGeom>
            <a:solidFill>
              <a:srgbClr val="63B8A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85725"/>
              <a:ext cx="3906407" cy="771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746694" y="4029759"/>
            <a:ext cx="1235497" cy="808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9"/>
              </a:lnSpc>
            </a:pPr>
            <a:r>
              <a:rPr lang="en-US" sz="6260" spc="-513">
                <a:solidFill>
                  <a:srgbClr val="FCFEFF"/>
                </a:solidFill>
                <a:latin typeface="DM Sans"/>
                <a:ea typeface="DM Sans"/>
                <a:cs typeface="DM Sans"/>
                <a:sym typeface="DM Sans"/>
              </a:rPr>
              <a:t>01.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239606" y="5469342"/>
            <a:ext cx="9131015" cy="2004342"/>
            <a:chOff x="0" y="0"/>
            <a:chExt cx="3906407" cy="8574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906407" cy="857492"/>
            </a:xfrm>
            <a:custGeom>
              <a:avLst/>
              <a:gdLst/>
              <a:ahLst/>
              <a:cxnLst/>
              <a:rect r="r" b="b" t="t" l="l"/>
              <a:pathLst>
                <a:path h="857492" w="3906407">
                  <a:moveTo>
                    <a:pt x="12718" y="0"/>
                  </a:moveTo>
                  <a:lnTo>
                    <a:pt x="3893689" y="0"/>
                  </a:lnTo>
                  <a:cubicBezTo>
                    <a:pt x="3897062" y="0"/>
                    <a:pt x="3900297" y="1340"/>
                    <a:pt x="3902682" y="3725"/>
                  </a:cubicBezTo>
                  <a:cubicBezTo>
                    <a:pt x="3905067" y="6110"/>
                    <a:pt x="3906407" y="9345"/>
                    <a:pt x="3906407" y="12718"/>
                  </a:cubicBezTo>
                  <a:lnTo>
                    <a:pt x="3906407" y="844774"/>
                  </a:lnTo>
                  <a:cubicBezTo>
                    <a:pt x="3906407" y="848147"/>
                    <a:pt x="3905067" y="851382"/>
                    <a:pt x="3902682" y="853767"/>
                  </a:cubicBezTo>
                  <a:cubicBezTo>
                    <a:pt x="3900297" y="856152"/>
                    <a:pt x="3897062" y="857492"/>
                    <a:pt x="3893689" y="857492"/>
                  </a:cubicBezTo>
                  <a:lnTo>
                    <a:pt x="12718" y="857492"/>
                  </a:lnTo>
                  <a:cubicBezTo>
                    <a:pt x="9345" y="857492"/>
                    <a:pt x="6110" y="856152"/>
                    <a:pt x="3725" y="853767"/>
                  </a:cubicBezTo>
                  <a:cubicBezTo>
                    <a:pt x="1340" y="851382"/>
                    <a:pt x="0" y="848147"/>
                    <a:pt x="0" y="844774"/>
                  </a:cubicBezTo>
                  <a:lnTo>
                    <a:pt x="0" y="12718"/>
                  </a:lnTo>
                  <a:cubicBezTo>
                    <a:pt x="0" y="9345"/>
                    <a:pt x="1340" y="6110"/>
                    <a:pt x="3725" y="3725"/>
                  </a:cubicBezTo>
                  <a:cubicBezTo>
                    <a:pt x="6110" y="1340"/>
                    <a:pt x="9345" y="0"/>
                    <a:pt x="12718" y="0"/>
                  </a:cubicBezTo>
                  <a:close/>
                </a:path>
              </a:pathLst>
            </a:custGeom>
            <a:solidFill>
              <a:srgbClr val="63B8A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85725"/>
              <a:ext cx="3906407" cy="771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128285" y="7742853"/>
            <a:ext cx="9131015" cy="2004342"/>
            <a:chOff x="0" y="0"/>
            <a:chExt cx="3906407" cy="85749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906407" cy="857492"/>
            </a:xfrm>
            <a:custGeom>
              <a:avLst/>
              <a:gdLst/>
              <a:ahLst/>
              <a:cxnLst/>
              <a:rect r="r" b="b" t="t" l="l"/>
              <a:pathLst>
                <a:path h="857492" w="3906407">
                  <a:moveTo>
                    <a:pt x="12718" y="0"/>
                  </a:moveTo>
                  <a:lnTo>
                    <a:pt x="3893689" y="0"/>
                  </a:lnTo>
                  <a:cubicBezTo>
                    <a:pt x="3897062" y="0"/>
                    <a:pt x="3900297" y="1340"/>
                    <a:pt x="3902682" y="3725"/>
                  </a:cubicBezTo>
                  <a:cubicBezTo>
                    <a:pt x="3905067" y="6110"/>
                    <a:pt x="3906407" y="9345"/>
                    <a:pt x="3906407" y="12718"/>
                  </a:cubicBezTo>
                  <a:lnTo>
                    <a:pt x="3906407" y="844774"/>
                  </a:lnTo>
                  <a:cubicBezTo>
                    <a:pt x="3906407" y="848147"/>
                    <a:pt x="3905067" y="851382"/>
                    <a:pt x="3902682" y="853767"/>
                  </a:cubicBezTo>
                  <a:cubicBezTo>
                    <a:pt x="3900297" y="856152"/>
                    <a:pt x="3897062" y="857492"/>
                    <a:pt x="3893689" y="857492"/>
                  </a:cubicBezTo>
                  <a:lnTo>
                    <a:pt x="12718" y="857492"/>
                  </a:lnTo>
                  <a:cubicBezTo>
                    <a:pt x="9345" y="857492"/>
                    <a:pt x="6110" y="856152"/>
                    <a:pt x="3725" y="853767"/>
                  </a:cubicBezTo>
                  <a:cubicBezTo>
                    <a:pt x="1340" y="851382"/>
                    <a:pt x="0" y="848147"/>
                    <a:pt x="0" y="844774"/>
                  </a:cubicBezTo>
                  <a:lnTo>
                    <a:pt x="0" y="12718"/>
                  </a:lnTo>
                  <a:cubicBezTo>
                    <a:pt x="0" y="9345"/>
                    <a:pt x="1340" y="6110"/>
                    <a:pt x="3725" y="3725"/>
                  </a:cubicBezTo>
                  <a:cubicBezTo>
                    <a:pt x="6110" y="1340"/>
                    <a:pt x="9345" y="0"/>
                    <a:pt x="12718" y="0"/>
                  </a:cubicBezTo>
                  <a:close/>
                </a:path>
              </a:pathLst>
            </a:custGeom>
            <a:solidFill>
              <a:srgbClr val="63B8A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85725"/>
              <a:ext cx="3906407" cy="771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643509" y="6139968"/>
            <a:ext cx="1235497" cy="808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9"/>
              </a:lnSpc>
            </a:pPr>
            <a:r>
              <a:rPr lang="en-US" sz="6260" spc="-513">
                <a:solidFill>
                  <a:srgbClr val="FCFEFF"/>
                </a:solidFill>
                <a:latin typeface="DM Sans"/>
                <a:ea typeface="DM Sans"/>
                <a:cs typeface="DM Sans"/>
                <a:sym typeface="DM Sans"/>
              </a:rPr>
              <a:t>02.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569616" y="8412388"/>
            <a:ext cx="1235497" cy="808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9"/>
              </a:lnSpc>
            </a:pPr>
            <a:r>
              <a:rPr lang="en-US" sz="6260" spc="-513">
                <a:solidFill>
                  <a:srgbClr val="FCFEFF"/>
                </a:solidFill>
                <a:latin typeface="DM Sans"/>
                <a:ea typeface="DM Sans"/>
                <a:cs typeface="DM Sans"/>
                <a:sym typeface="DM Sans"/>
              </a:rPr>
              <a:t>03.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39756" y="4324296"/>
            <a:ext cx="6833099" cy="350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828"/>
              </a:lnSpc>
              <a:spcBef>
                <a:spcPct val="0"/>
              </a:spcBef>
            </a:pPr>
            <a:r>
              <a:rPr lang="en-US" sz="2095" spc="33">
                <a:solidFill>
                  <a:srgbClr val="F8F7FF"/>
                </a:solidFill>
                <a:latin typeface="DM Sans"/>
                <a:ea typeface="DM Sans"/>
                <a:cs typeface="DM Sans"/>
                <a:sym typeface="DM Sans"/>
              </a:rPr>
              <a:t>Réduire la consommation énergétique de l'éclairage.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098876" y="6277479"/>
            <a:ext cx="6625419" cy="640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58"/>
              </a:lnSpc>
              <a:spcBef>
                <a:spcPct val="0"/>
              </a:spcBef>
            </a:pPr>
            <a:r>
              <a:rPr lang="en-US" sz="1895" spc="30">
                <a:solidFill>
                  <a:srgbClr val="FCFEFF"/>
                </a:solidFill>
                <a:latin typeface="DM Sans"/>
                <a:ea typeface="DM Sans"/>
                <a:cs typeface="DM Sans"/>
                <a:sym typeface="DM Sans"/>
              </a:rPr>
              <a:t>Améliorer l'expérience utilisateur grâce à l'automatisation.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193315" y="8542098"/>
            <a:ext cx="6729259" cy="367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63"/>
              </a:lnSpc>
              <a:spcBef>
                <a:spcPct val="0"/>
              </a:spcBef>
            </a:pPr>
            <a:r>
              <a:rPr lang="en-US" sz="2195" spc="35">
                <a:solidFill>
                  <a:srgbClr val="FCFEFF"/>
                </a:solidFill>
                <a:latin typeface="DM Sans"/>
                <a:ea typeface="DM Sans"/>
                <a:cs typeface="DM Sans"/>
                <a:sym typeface="DM Sans"/>
              </a:rPr>
              <a:t>Offrir une solution simple, économique et efficace.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-5400000">
            <a:off x="4528726" y="6094441"/>
            <a:ext cx="2059215" cy="2290929"/>
          </a:xfrm>
          <a:custGeom>
            <a:avLst/>
            <a:gdLst/>
            <a:ahLst/>
            <a:cxnLst/>
            <a:rect r="r" b="b" t="t" l="l"/>
            <a:pathLst>
              <a:path h="2290929" w="2059215">
                <a:moveTo>
                  <a:pt x="0" y="0"/>
                </a:moveTo>
                <a:lnTo>
                  <a:pt x="2059215" y="0"/>
                </a:lnTo>
                <a:lnTo>
                  <a:pt x="2059215" y="2290929"/>
                </a:lnTo>
                <a:lnTo>
                  <a:pt x="0" y="2290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5400000">
            <a:off x="2189371" y="4035226"/>
            <a:ext cx="2059215" cy="2290929"/>
          </a:xfrm>
          <a:custGeom>
            <a:avLst/>
            <a:gdLst/>
            <a:ahLst/>
            <a:cxnLst/>
            <a:rect r="r" b="b" t="t" l="l"/>
            <a:pathLst>
              <a:path h="2290929" w="2059215">
                <a:moveTo>
                  <a:pt x="0" y="0"/>
                </a:moveTo>
                <a:lnTo>
                  <a:pt x="2059214" y="0"/>
                </a:lnTo>
                <a:lnTo>
                  <a:pt x="2059214" y="2290929"/>
                </a:lnTo>
                <a:lnTo>
                  <a:pt x="0" y="2290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5400000">
            <a:off x="7526698" y="8300802"/>
            <a:ext cx="2059215" cy="2290929"/>
          </a:xfrm>
          <a:custGeom>
            <a:avLst/>
            <a:gdLst/>
            <a:ahLst/>
            <a:cxnLst/>
            <a:rect r="r" b="b" t="t" l="l"/>
            <a:pathLst>
              <a:path h="2290929" w="2059215">
                <a:moveTo>
                  <a:pt x="0" y="0"/>
                </a:moveTo>
                <a:lnTo>
                  <a:pt x="2059215" y="0"/>
                </a:lnTo>
                <a:lnTo>
                  <a:pt x="2059215" y="2290929"/>
                </a:lnTo>
                <a:lnTo>
                  <a:pt x="0" y="2290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314030" y="1318352"/>
            <a:ext cx="714670" cy="714670"/>
          </a:xfrm>
          <a:custGeom>
            <a:avLst/>
            <a:gdLst/>
            <a:ahLst/>
            <a:cxnLst/>
            <a:rect r="r" b="b" t="t" l="l"/>
            <a:pathLst>
              <a:path h="714670" w="714670">
                <a:moveTo>
                  <a:pt x="0" y="0"/>
                </a:moveTo>
                <a:lnTo>
                  <a:pt x="714670" y="0"/>
                </a:lnTo>
                <a:lnTo>
                  <a:pt x="714670" y="714670"/>
                </a:lnTo>
                <a:lnTo>
                  <a:pt x="0" y="7146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774928">
            <a:off x="1367326" y="1552515"/>
            <a:ext cx="7914763" cy="7914763"/>
          </a:xfrm>
          <a:custGeom>
            <a:avLst/>
            <a:gdLst/>
            <a:ahLst/>
            <a:cxnLst/>
            <a:rect r="r" b="b" t="t" l="l"/>
            <a:pathLst>
              <a:path h="7914763" w="7914763">
                <a:moveTo>
                  <a:pt x="0" y="0"/>
                </a:moveTo>
                <a:lnTo>
                  <a:pt x="7914763" y="0"/>
                </a:lnTo>
                <a:lnTo>
                  <a:pt x="7914763" y="7914764"/>
                </a:lnTo>
                <a:lnTo>
                  <a:pt x="0" y="7914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749559" y="3903325"/>
            <a:ext cx="10338049" cy="2874221"/>
            <a:chOff x="0" y="0"/>
            <a:chExt cx="13784066" cy="383229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9525"/>
              <a:ext cx="13784066" cy="31015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b="true" sz="8000">
                  <a:solidFill>
                    <a:srgbClr val="63B8A7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Objectifs Fonctionnels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210288"/>
              <a:ext cx="13784066" cy="6220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20"/>
                </a:lnSpc>
              </a:pPr>
              <a:r>
                <a:rPr lang="en-US" sz="2800">
                  <a:solidFill>
                    <a:srgbClr val="09427D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Des Fonctionnalités pour une Solution Complète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84009" y="2010363"/>
            <a:ext cx="7081397" cy="6176552"/>
          </a:xfrm>
          <a:custGeom>
            <a:avLst/>
            <a:gdLst/>
            <a:ahLst/>
            <a:cxnLst/>
            <a:rect r="r" b="b" t="t" l="l"/>
            <a:pathLst>
              <a:path h="6176552" w="7081397">
                <a:moveTo>
                  <a:pt x="0" y="0"/>
                </a:moveTo>
                <a:lnTo>
                  <a:pt x="7081397" y="0"/>
                </a:lnTo>
                <a:lnTo>
                  <a:pt x="7081397" y="6176552"/>
                </a:lnTo>
                <a:lnTo>
                  <a:pt x="0" y="61765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56937" y="1125598"/>
            <a:ext cx="13282362" cy="2425792"/>
            <a:chOff x="0" y="0"/>
            <a:chExt cx="17709816" cy="323438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19050"/>
              <a:ext cx="17684632" cy="2609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39"/>
                </a:lnSpc>
              </a:pPr>
              <a:r>
                <a:rPr lang="en-US" b="true" sz="3199">
                  <a:solidFill>
                    <a:srgbClr val="264C3D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Détection de présence : allumage/extinc</a:t>
              </a:r>
              <a:r>
                <a:rPr lang="en-US" b="true" sz="3199" u="none">
                  <a:solidFill>
                    <a:srgbClr val="264C3D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tion automatique (Capteur PIR).</a:t>
              </a:r>
            </a:p>
            <a:p>
              <a:pPr algn="l">
                <a:lnSpc>
                  <a:spcPts val="3839"/>
                </a:lnSpc>
                <a:spcBef>
                  <a:spcPct val="0"/>
                </a:spcBef>
              </a:pPr>
            </a:p>
            <a:p>
              <a:pPr algn="l" marL="0" indent="0" lvl="0">
                <a:lnSpc>
                  <a:spcPts val="3840"/>
                </a:lnSpc>
                <a:spcBef>
                  <a:spcPct val="0"/>
                </a:spcBef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25184" y="2711077"/>
              <a:ext cx="17684632" cy="5233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377576" y="5239406"/>
            <a:ext cx="13282362" cy="1948037"/>
            <a:chOff x="0" y="0"/>
            <a:chExt cx="17709816" cy="259738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9050"/>
              <a:ext cx="17684632" cy="1962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39"/>
                </a:lnSpc>
              </a:pPr>
              <a:r>
                <a:rPr lang="en-US" b="true" sz="3199">
                  <a:solidFill>
                    <a:srgbClr val="264C3D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Affichage en </a:t>
              </a:r>
              <a:r>
                <a:rPr lang="en-US" b="true" sz="3199" u="none">
                  <a:solidFill>
                    <a:srgbClr val="264C3D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temps réel : information claire pour l'utilisateur (Écran LCD).</a:t>
              </a:r>
            </a:p>
            <a:p>
              <a:pPr algn="l">
                <a:lnSpc>
                  <a:spcPts val="3839"/>
                </a:lnSpc>
                <a:spcBef>
                  <a:spcPct val="0"/>
                </a:spcBef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25184" y="2074070"/>
              <a:ext cx="17684632" cy="5233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056937" y="3194055"/>
            <a:ext cx="13394408" cy="2469027"/>
            <a:chOff x="0" y="0"/>
            <a:chExt cx="17859211" cy="329203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19050"/>
              <a:ext cx="17859211" cy="2609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39"/>
                </a:lnSpc>
              </a:pPr>
              <a:r>
                <a:rPr lang="en-US" b="true" sz="3199">
                  <a:solidFill>
                    <a:srgbClr val="264C3D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Contrôle thermique : ajustement en fonction de la </a:t>
              </a:r>
              <a:r>
                <a:rPr lang="en-US" b="true" sz="3199" u="none">
                  <a:solidFill>
                    <a:srgbClr val="264C3D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température (Capteur DHT11).</a:t>
              </a:r>
            </a:p>
            <a:p>
              <a:pPr algn="l">
                <a:lnSpc>
                  <a:spcPts val="3839"/>
                </a:lnSpc>
                <a:spcBef>
                  <a:spcPct val="0"/>
                </a:spcBef>
              </a:pPr>
            </a:p>
            <a:p>
              <a:pPr algn="l" marL="0" indent="0" lvl="0">
                <a:lnSpc>
                  <a:spcPts val="3840"/>
                </a:lnSpc>
                <a:spcBef>
                  <a:spcPct val="0"/>
                </a:spcBef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768724"/>
              <a:ext cx="17859211" cy="5233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 rot="0">
            <a:off x="2377576" y="1559895"/>
            <a:ext cx="93143" cy="5988544"/>
          </a:xfrm>
          <a:prstGeom prst="rect">
            <a:avLst/>
          </a:prstGeom>
          <a:solidFill>
            <a:srgbClr val="264C3D"/>
          </a:solidFill>
        </p:spPr>
      </p:sp>
      <p:sp>
        <p:nvSpPr>
          <p:cNvPr name="Freeform 12" id="12"/>
          <p:cNvSpPr/>
          <p:nvPr/>
        </p:nvSpPr>
        <p:spPr>
          <a:xfrm flipH="false" flipV="false" rot="0">
            <a:off x="2066812" y="1028700"/>
            <a:ext cx="714670" cy="714670"/>
          </a:xfrm>
          <a:custGeom>
            <a:avLst/>
            <a:gdLst/>
            <a:ahLst/>
            <a:cxnLst/>
            <a:rect r="r" b="b" t="t" l="l"/>
            <a:pathLst>
              <a:path h="714670" w="714670">
                <a:moveTo>
                  <a:pt x="0" y="0"/>
                </a:moveTo>
                <a:lnTo>
                  <a:pt x="714671" y="0"/>
                </a:lnTo>
                <a:lnTo>
                  <a:pt x="714671" y="714670"/>
                </a:lnTo>
                <a:lnTo>
                  <a:pt x="0" y="714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066812" y="3194055"/>
            <a:ext cx="714670" cy="714670"/>
          </a:xfrm>
          <a:custGeom>
            <a:avLst/>
            <a:gdLst/>
            <a:ahLst/>
            <a:cxnLst/>
            <a:rect r="r" b="b" t="t" l="l"/>
            <a:pathLst>
              <a:path h="714670" w="714670">
                <a:moveTo>
                  <a:pt x="0" y="0"/>
                </a:moveTo>
                <a:lnTo>
                  <a:pt x="714671" y="0"/>
                </a:lnTo>
                <a:lnTo>
                  <a:pt x="714671" y="714670"/>
                </a:lnTo>
                <a:lnTo>
                  <a:pt x="0" y="714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113384" y="5239406"/>
            <a:ext cx="714670" cy="714670"/>
          </a:xfrm>
          <a:custGeom>
            <a:avLst/>
            <a:gdLst/>
            <a:ahLst/>
            <a:cxnLst/>
            <a:rect r="r" b="b" t="t" l="l"/>
            <a:pathLst>
              <a:path h="714670" w="714670">
                <a:moveTo>
                  <a:pt x="0" y="0"/>
                </a:moveTo>
                <a:lnTo>
                  <a:pt x="714670" y="0"/>
                </a:lnTo>
                <a:lnTo>
                  <a:pt x="714670" y="714671"/>
                </a:lnTo>
                <a:lnTo>
                  <a:pt x="0" y="714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066812" y="7407502"/>
            <a:ext cx="714670" cy="714670"/>
          </a:xfrm>
          <a:custGeom>
            <a:avLst/>
            <a:gdLst/>
            <a:ahLst/>
            <a:cxnLst/>
            <a:rect r="r" b="b" t="t" l="l"/>
            <a:pathLst>
              <a:path h="714670" w="714670">
                <a:moveTo>
                  <a:pt x="0" y="0"/>
                </a:moveTo>
                <a:lnTo>
                  <a:pt x="714671" y="0"/>
                </a:lnTo>
                <a:lnTo>
                  <a:pt x="714671" y="714670"/>
                </a:lnTo>
                <a:lnTo>
                  <a:pt x="0" y="714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3056937" y="7106738"/>
            <a:ext cx="13282362" cy="2433812"/>
            <a:chOff x="0" y="0"/>
            <a:chExt cx="17709816" cy="3245082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19050"/>
              <a:ext cx="17684632" cy="2609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39"/>
                </a:lnSpc>
              </a:pPr>
              <a:r>
                <a:rPr lang="en-US" b="true" sz="3199">
                  <a:solidFill>
                    <a:srgbClr val="264C3D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Contrôle manuel : interaction directe avec le système (Bouton poussoir).</a:t>
              </a:r>
            </a:p>
            <a:p>
              <a:pPr algn="l">
                <a:lnSpc>
                  <a:spcPts val="3839"/>
                </a:lnSpc>
              </a:pPr>
            </a:p>
            <a:p>
              <a:pPr algn="l">
                <a:lnSpc>
                  <a:spcPts val="3839"/>
                </a:lnSpc>
                <a:spcBef>
                  <a:spcPct val="0"/>
                </a:spcBef>
              </a:pP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25184" y="2721770"/>
              <a:ext cx="17684632" cy="5233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722268" y="240571"/>
            <a:ext cx="2059215" cy="2290929"/>
          </a:xfrm>
          <a:custGeom>
            <a:avLst/>
            <a:gdLst/>
            <a:ahLst/>
            <a:cxnLst/>
            <a:rect r="r" b="b" t="t" l="l"/>
            <a:pathLst>
              <a:path h="2290929" w="2059215">
                <a:moveTo>
                  <a:pt x="0" y="0"/>
                </a:moveTo>
                <a:lnTo>
                  <a:pt x="2059215" y="0"/>
                </a:lnTo>
                <a:lnTo>
                  <a:pt x="2059215" y="2290929"/>
                </a:lnTo>
                <a:lnTo>
                  <a:pt x="0" y="22909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10800000">
            <a:off x="14615514" y="6771346"/>
            <a:ext cx="2088848" cy="2323896"/>
          </a:xfrm>
          <a:custGeom>
            <a:avLst/>
            <a:gdLst/>
            <a:ahLst/>
            <a:cxnLst/>
            <a:rect r="r" b="b" t="t" l="l"/>
            <a:pathLst>
              <a:path h="2323896" w="2088848">
                <a:moveTo>
                  <a:pt x="0" y="0"/>
                </a:moveTo>
                <a:lnTo>
                  <a:pt x="2088848" y="0"/>
                </a:lnTo>
                <a:lnTo>
                  <a:pt x="2088848" y="2323897"/>
                </a:lnTo>
                <a:lnTo>
                  <a:pt x="0" y="2323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62280" y="3923573"/>
            <a:ext cx="7144679" cy="850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2"/>
              </a:lnSpc>
            </a:pPr>
            <a:r>
              <a:rPr lang="en-US" sz="2502" i="true">
                <a:solidFill>
                  <a:srgbClr val="545454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Surconsommation et gaspillage énergétique.</a:t>
            </a:r>
          </a:p>
          <a:p>
            <a:pPr algn="ctr">
              <a:lnSpc>
                <a:spcPts val="3202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597662" y="1490827"/>
            <a:ext cx="11280959" cy="440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7"/>
              </a:lnSpc>
              <a:spcBef>
                <a:spcPct val="0"/>
              </a:spcBef>
            </a:pPr>
            <a:r>
              <a:rPr lang="en-US" sz="2548">
                <a:solidFill>
                  <a:srgbClr val="545454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 Les Défis Relevés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705793" y="3877293"/>
            <a:ext cx="714670" cy="714670"/>
          </a:xfrm>
          <a:custGeom>
            <a:avLst/>
            <a:gdLst/>
            <a:ahLst/>
            <a:cxnLst/>
            <a:rect r="r" b="b" t="t" l="l"/>
            <a:pathLst>
              <a:path h="714670" w="714670">
                <a:moveTo>
                  <a:pt x="0" y="0"/>
                </a:moveTo>
                <a:lnTo>
                  <a:pt x="714671" y="0"/>
                </a:lnTo>
                <a:lnTo>
                  <a:pt x="714671" y="714670"/>
                </a:lnTo>
                <a:lnTo>
                  <a:pt x="0" y="714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18094" y="2474766"/>
            <a:ext cx="11280959" cy="964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7"/>
              </a:lnSpc>
            </a:pPr>
            <a:r>
              <a:rPr lang="en-US" sz="3638" b="true">
                <a:solidFill>
                  <a:srgbClr val="63B8A7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RÉSOUDRE LES DÉFIS DE L'ÉCLAIRAGE TRADITIONNEL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063129" y="6439787"/>
            <a:ext cx="7144679" cy="1250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2"/>
              </a:lnSpc>
            </a:pPr>
            <a:r>
              <a:rPr lang="en-US" sz="2502" i="true">
                <a:solidFill>
                  <a:srgbClr val="545454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Complexité des systèmes domotiques existants.</a:t>
            </a:r>
          </a:p>
          <a:p>
            <a:pPr algn="ctr">
              <a:lnSpc>
                <a:spcPts val="3202"/>
              </a:lnSpc>
            </a:pPr>
          </a:p>
          <a:p>
            <a:pPr algn="ctr">
              <a:lnSpc>
                <a:spcPts val="3202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705793" y="5033478"/>
            <a:ext cx="714670" cy="714670"/>
          </a:xfrm>
          <a:custGeom>
            <a:avLst/>
            <a:gdLst/>
            <a:ahLst/>
            <a:cxnLst/>
            <a:rect r="r" b="b" t="t" l="l"/>
            <a:pathLst>
              <a:path h="714670" w="714670">
                <a:moveTo>
                  <a:pt x="0" y="0"/>
                </a:moveTo>
                <a:lnTo>
                  <a:pt x="714671" y="0"/>
                </a:lnTo>
                <a:lnTo>
                  <a:pt x="714671" y="714670"/>
                </a:lnTo>
                <a:lnTo>
                  <a:pt x="0" y="714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705793" y="6260472"/>
            <a:ext cx="714670" cy="714670"/>
          </a:xfrm>
          <a:custGeom>
            <a:avLst/>
            <a:gdLst/>
            <a:ahLst/>
            <a:cxnLst/>
            <a:rect r="r" b="b" t="t" l="l"/>
            <a:pathLst>
              <a:path h="714670" w="714670">
                <a:moveTo>
                  <a:pt x="0" y="0"/>
                </a:moveTo>
                <a:lnTo>
                  <a:pt x="714671" y="0"/>
                </a:lnTo>
                <a:lnTo>
                  <a:pt x="714671" y="714670"/>
                </a:lnTo>
                <a:lnTo>
                  <a:pt x="0" y="714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16946" y="386029"/>
            <a:ext cx="2088848" cy="2323896"/>
          </a:xfrm>
          <a:custGeom>
            <a:avLst/>
            <a:gdLst/>
            <a:ahLst/>
            <a:cxnLst/>
            <a:rect r="r" b="b" t="t" l="l"/>
            <a:pathLst>
              <a:path h="2323896" w="2088848">
                <a:moveTo>
                  <a:pt x="0" y="0"/>
                </a:moveTo>
                <a:lnTo>
                  <a:pt x="2088847" y="0"/>
                </a:lnTo>
                <a:lnTo>
                  <a:pt x="2088847" y="2323897"/>
                </a:lnTo>
                <a:lnTo>
                  <a:pt x="0" y="2323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9279580">
            <a:off x="12239591" y="2492096"/>
            <a:ext cx="5516495" cy="6512106"/>
          </a:xfrm>
          <a:custGeom>
            <a:avLst/>
            <a:gdLst/>
            <a:ahLst/>
            <a:cxnLst/>
            <a:rect r="r" b="b" t="t" l="l"/>
            <a:pathLst>
              <a:path h="6512106" w="5516495">
                <a:moveTo>
                  <a:pt x="0" y="0"/>
                </a:moveTo>
                <a:lnTo>
                  <a:pt x="5516495" y="0"/>
                </a:lnTo>
                <a:lnTo>
                  <a:pt x="5516495" y="6512105"/>
                </a:lnTo>
                <a:lnTo>
                  <a:pt x="0" y="6512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361907" y="3690748"/>
            <a:ext cx="2992582" cy="4114800"/>
          </a:xfrm>
          <a:custGeom>
            <a:avLst/>
            <a:gdLst/>
            <a:ahLst/>
            <a:cxnLst/>
            <a:rect r="r" b="b" t="t" l="l"/>
            <a:pathLst>
              <a:path h="4114800" w="2992582">
                <a:moveTo>
                  <a:pt x="0" y="0"/>
                </a:moveTo>
                <a:lnTo>
                  <a:pt x="2992582" y="0"/>
                </a:lnTo>
                <a:lnTo>
                  <a:pt x="29925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420464" y="5210998"/>
            <a:ext cx="7144679" cy="450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2"/>
              </a:lnSpc>
            </a:pPr>
            <a:r>
              <a:rPr lang="en-US" sz="2502" i="true">
                <a:solidFill>
                  <a:srgbClr val="545454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Inadaptabilité des systèmes d'éclairage statiques.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774928">
            <a:off x="148015" y="2305505"/>
            <a:ext cx="7914763" cy="7914763"/>
          </a:xfrm>
          <a:custGeom>
            <a:avLst/>
            <a:gdLst/>
            <a:ahLst/>
            <a:cxnLst/>
            <a:rect r="r" b="b" t="t" l="l"/>
            <a:pathLst>
              <a:path h="7914763" w="7914763">
                <a:moveTo>
                  <a:pt x="0" y="0"/>
                </a:moveTo>
                <a:lnTo>
                  <a:pt x="7914764" y="0"/>
                </a:lnTo>
                <a:lnTo>
                  <a:pt x="7914764" y="7914764"/>
                </a:lnTo>
                <a:lnTo>
                  <a:pt x="0" y="7914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47018" y="2289020"/>
            <a:ext cx="6282451" cy="5951267"/>
          </a:xfrm>
          <a:custGeom>
            <a:avLst/>
            <a:gdLst/>
            <a:ahLst/>
            <a:cxnLst/>
            <a:rect r="r" b="b" t="t" l="l"/>
            <a:pathLst>
              <a:path h="5951267" w="6282451">
                <a:moveTo>
                  <a:pt x="0" y="0"/>
                </a:moveTo>
                <a:lnTo>
                  <a:pt x="6282451" y="0"/>
                </a:lnTo>
                <a:lnTo>
                  <a:pt x="6282451" y="5951268"/>
                </a:lnTo>
                <a:lnTo>
                  <a:pt x="0" y="59512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185657" y="4264313"/>
            <a:ext cx="10338049" cy="1758374"/>
            <a:chOff x="0" y="0"/>
            <a:chExt cx="13784066" cy="234449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9525"/>
              <a:ext cx="13784066" cy="16137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b="true" sz="8000">
                  <a:solidFill>
                    <a:srgbClr val="63B8A7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Analyse et Solutions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722492"/>
              <a:ext cx="13784066" cy="6220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20"/>
                </a:lnSpc>
              </a:pPr>
              <a:r>
                <a:rPr lang="en-US" sz="2800">
                  <a:solidFill>
                    <a:srgbClr val="09427D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Les Solutions Actuelles et leurs Limites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686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774928">
            <a:off x="9551031" y="1437368"/>
            <a:ext cx="7412264" cy="7412264"/>
          </a:xfrm>
          <a:custGeom>
            <a:avLst/>
            <a:gdLst/>
            <a:ahLst/>
            <a:cxnLst/>
            <a:rect r="r" b="b" t="t" l="l"/>
            <a:pathLst>
              <a:path h="7412264" w="7412264">
                <a:moveTo>
                  <a:pt x="0" y="0"/>
                </a:moveTo>
                <a:lnTo>
                  <a:pt x="7412263" y="0"/>
                </a:lnTo>
                <a:lnTo>
                  <a:pt x="7412263" y="7412264"/>
                </a:lnTo>
                <a:lnTo>
                  <a:pt x="0" y="74122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41259" y="1866147"/>
            <a:ext cx="6631807" cy="5784409"/>
          </a:xfrm>
          <a:custGeom>
            <a:avLst/>
            <a:gdLst/>
            <a:ahLst/>
            <a:cxnLst/>
            <a:rect r="r" b="b" t="t" l="l"/>
            <a:pathLst>
              <a:path h="5784409" w="6631807">
                <a:moveTo>
                  <a:pt x="0" y="0"/>
                </a:moveTo>
                <a:lnTo>
                  <a:pt x="6631807" y="0"/>
                </a:lnTo>
                <a:lnTo>
                  <a:pt x="6631807" y="5784410"/>
                </a:lnTo>
                <a:lnTo>
                  <a:pt x="0" y="5784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80303" y="1882657"/>
            <a:ext cx="6724772" cy="6846051"/>
            <a:chOff x="0" y="0"/>
            <a:chExt cx="8966362" cy="912806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76200"/>
              <a:ext cx="8966362" cy="9264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460"/>
                </a:lnSpc>
              </a:pPr>
              <a:r>
                <a:rPr lang="en-US" b="true" sz="4200" u="none">
                  <a:solidFill>
                    <a:srgbClr val="09427D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Solution 1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096265"/>
              <a:ext cx="8966362" cy="22515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91"/>
                </a:lnSpc>
              </a:pPr>
              <a:r>
                <a:rPr lang="en-US" sz="2422">
                  <a:solidFill>
                    <a:srgbClr val="FFFFF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Systèmes simples : Minuteries, détecteurs de mouvement autonomes.</a:t>
              </a:r>
            </a:p>
            <a:p>
              <a:pPr algn="l">
                <a:lnSpc>
                  <a:spcPts val="3391"/>
                </a:lnSpc>
              </a:pPr>
            </a:p>
            <a:p>
              <a:pPr algn="l" marL="0" indent="0" lvl="0">
                <a:lnSpc>
                  <a:spcPts val="3391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105963"/>
              <a:ext cx="8966362" cy="9264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460"/>
                </a:lnSpc>
              </a:pPr>
              <a:r>
                <a:rPr lang="en-US" b="true" sz="4200" u="none">
                  <a:solidFill>
                    <a:srgbClr val="09427D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Solution 2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5146724"/>
              <a:ext cx="8966362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Systèmes domotiques : Complexes et coûteux.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6456665"/>
              <a:ext cx="8966362" cy="9264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460"/>
                </a:lnSpc>
              </a:pPr>
              <a:r>
                <a:rPr lang="en-US" b="true" sz="4200" u="none">
                  <a:solidFill>
                    <a:srgbClr val="09427D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Solution 3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7471450"/>
              <a:ext cx="8966362" cy="16171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35"/>
                </a:lnSpc>
              </a:pPr>
              <a:r>
                <a:rPr lang="en-US" sz="2311" u="none">
                  <a:solidFill>
                    <a:srgbClr val="FFFFF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Capteurs PIR autonomes : Manque d'intégration et de polyvalence.</a:t>
              </a:r>
            </a:p>
            <a:p>
              <a:pPr algn="l" marL="0" indent="0" lvl="0">
                <a:lnSpc>
                  <a:spcPts val="3235"/>
                </a:lnSpc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3B8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772964">
            <a:off x="-562462" y="2141392"/>
            <a:ext cx="9224723" cy="9224723"/>
          </a:xfrm>
          <a:custGeom>
            <a:avLst/>
            <a:gdLst/>
            <a:ahLst/>
            <a:cxnLst/>
            <a:rect r="r" b="b" t="t" l="l"/>
            <a:pathLst>
              <a:path h="9224723" w="9224723">
                <a:moveTo>
                  <a:pt x="0" y="0"/>
                </a:moveTo>
                <a:lnTo>
                  <a:pt x="9224723" y="0"/>
                </a:lnTo>
                <a:lnTo>
                  <a:pt x="9224723" y="9224723"/>
                </a:lnTo>
                <a:lnTo>
                  <a:pt x="0" y="92247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821906"/>
            <a:ext cx="6282451" cy="5951267"/>
          </a:xfrm>
          <a:custGeom>
            <a:avLst/>
            <a:gdLst/>
            <a:ahLst/>
            <a:cxnLst/>
            <a:rect r="r" b="b" t="t" l="l"/>
            <a:pathLst>
              <a:path h="5951267" w="6282451">
                <a:moveTo>
                  <a:pt x="0" y="0"/>
                </a:moveTo>
                <a:lnTo>
                  <a:pt x="6282451" y="0"/>
                </a:lnTo>
                <a:lnTo>
                  <a:pt x="6282451" y="5951267"/>
                </a:lnTo>
                <a:lnTo>
                  <a:pt x="0" y="59512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311151" y="3860889"/>
            <a:ext cx="10753061" cy="3169237"/>
            <a:chOff x="0" y="0"/>
            <a:chExt cx="14337415" cy="422564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9050"/>
              <a:ext cx="14337415" cy="3074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799"/>
                </a:lnSpc>
              </a:pPr>
              <a:r>
                <a:rPr lang="en-US" b="true" sz="7999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Notre App</a:t>
              </a:r>
              <a:r>
                <a:rPr lang="en-US" b="true" sz="7999" u="none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roche :</a:t>
              </a:r>
            </a:p>
            <a:p>
              <a:pPr algn="l" marL="0" indent="0" lvl="0">
                <a:lnSpc>
                  <a:spcPts val="8799"/>
                </a:lnSpc>
              </a:pPr>
              <a:r>
                <a:rPr lang="en-US" b="true" sz="7999" u="none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 La Solution Proposée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599875"/>
              <a:ext cx="14337415" cy="6257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</a:pPr>
              <a:r>
                <a:rPr lang="en-US" sz="2799">
                  <a:solidFill>
                    <a:srgbClr val="264C3D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 </a:t>
              </a:r>
              <a:r>
                <a:rPr lang="en-US" sz="2799">
                  <a:solidFill>
                    <a:srgbClr val="264C3D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Adaptée</a:t>
              </a:r>
              <a:r>
                <a:rPr lang="en-US" sz="2799">
                  <a:solidFill>
                    <a:srgbClr val="264C3D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 Une Solution Intelligente et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921537" y="3541604"/>
            <a:ext cx="65452" cy="2970254"/>
          </a:xfrm>
          <a:prstGeom prst="rect">
            <a:avLst/>
          </a:prstGeom>
          <a:solidFill>
            <a:srgbClr val="264C3D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3537712" y="3074910"/>
            <a:ext cx="898554" cy="895287"/>
          </a:xfrm>
          <a:custGeom>
            <a:avLst/>
            <a:gdLst/>
            <a:ahLst/>
            <a:cxnLst/>
            <a:rect r="r" b="b" t="t" l="l"/>
            <a:pathLst>
              <a:path h="895287" w="898554">
                <a:moveTo>
                  <a:pt x="0" y="0"/>
                </a:moveTo>
                <a:lnTo>
                  <a:pt x="898554" y="0"/>
                </a:lnTo>
                <a:lnTo>
                  <a:pt x="898554" y="895287"/>
                </a:lnTo>
                <a:lnTo>
                  <a:pt x="0" y="895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9411001" y="3541604"/>
            <a:ext cx="65452" cy="2970254"/>
          </a:xfrm>
          <a:prstGeom prst="rect">
            <a:avLst/>
          </a:prstGeom>
          <a:solidFill>
            <a:srgbClr val="264C3D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8961724" y="3074910"/>
            <a:ext cx="898554" cy="895287"/>
          </a:xfrm>
          <a:custGeom>
            <a:avLst/>
            <a:gdLst/>
            <a:ahLst/>
            <a:cxnLst/>
            <a:rect r="r" b="b" t="t" l="l"/>
            <a:pathLst>
              <a:path h="895287" w="898554">
                <a:moveTo>
                  <a:pt x="0" y="0"/>
                </a:moveTo>
                <a:lnTo>
                  <a:pt x="898554" y="0"/>
                </a:lnTo>
                <a:lnTo>
                  <a:pt x="898554" y="895287"/>
                </a:lnTo>
                <a:lnTo>
                  <a:pt x="0" y="895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rot="0">
            <a:off x="14523559" y="3654408"/>
            <a:ext cx="65452" cy="2970254"/>
          </a:xfrm>
          <a:prstGeom prst="rect">
            <a:avLst/>
          </a:prstGeom>
          <a:solidFill>
            <a:srgbClr val="264C3D"/>
          </a:solidFill>
        </p:spPr>
      </p:sp>
      <p:sp>
        <p:nvSpPr>
          <p:cNvPr name="Freeform 7" id="7"/>
          <p:cNvSpPr/>
          <p:nvPr/>
        </p:nvSpPr>
        <p:spPr>
          <a:xfrm flipH="false" flipV="false" rot="0">
            <a:off x="14074282" y="3074910"/>
            <a:ext cx="898554" cy="895287"/>
          </a:xfrm>
          <a:custGeom>
            <a:avLst/>
            <a:gdLst/>
            <a:ahLst/>
            <a:cxnLst/>
            <a:rect r="r" b="b" t="t" l="l"/>
            <a:pathLst>
              <a:path h="895287" w="898554">
                <a:moveTo>
                  <a:pt x="0" y="0"/>
                </a:moveTo>
                <a:lnTo>
                  <a:pt x="898554" y="0"/>
                </a:lnTo>
                <a:lnTo>
                  <a:pt x="898554" y="895287"/>
                </a:lnTo>
                <a:lnTo>
                  <a:pt x="0" y="895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4436266" y="3522554"/>
            <a:ext cx="452545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9860278" y="3522554"/>
            <a:ext cx="421400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8099999">
            <a:off x="1545736" y="5143013"/>
            <a:ext cx="4882505" cy="4882505"/>
          </a:xfrm>
          <a:custGeom>
            <a:avLst/>
            <a:gdLst/>
            <a:ahLst/>
            <a:cxnLst/>
            <a:rect r="r" b="b" t="t" l="l"/>
            <a:pathLst>
              <a:path h="4882505" w="4882505">
                <a:moveTo>
                  <a:pt x="0" y="0"/>
                </a:moveTo>
                <a:lnTo>
                  <a:pt x="4882505" y="0"/>
                </a:lnTo>
                <a:lnTo>
                  <a:pt x="4882505" y="4882505"/>
                </a:lnTo>
                <a:lnTo>
                  <a:pt x="0" y="48825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25998" y="6407083"/>
            <a:ext cx="3522465" cy="1517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785">
                <a:solidFill>
                  <a:srgbClr val="FCFEFF"/>
                </a:solidFill>
                <a:latin typeface="Abstracted Dream"/>
                <a:ea typeface="Abstracted Dream"/>
                <a:cs typeface="Abstracted Dream"/>
                <a:sym typeface="Abstracted Dream"/>
              </a:rPr>
              <a:t>Un système basé sur Arduino, flexible et programmable.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8099999">
            <a:off x="7196530" y="6376226"/>
            <a:ext cx="4882505" cy="4882505"/>
          </a:xfrm>
          <a:custGeom>
            <a:avLst/>
            <a:gdLst/>
            <a:ahLst/>
            <a:cxnLst/>
            <a:rect r="r" b="b" t="t" l="l"/>
            <a:pathLst>
              <a:path h="4882505" w="4882505">
                <a:moveTo>
                  <a:pt x="0" y="0"/>
                </a:moveTo>
                <a:lnTo>
                  <a:pt x="4882505" y="0"/>
                </a:lnTo>
                <a:lnTo>
                  <a:pt x="4882505" y="4882505"/>
                </a:lnTo>
                <a:lnTo>
                  <a:pt x="0" y="48825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155375" y="7635582"/>
            <a:ext cx="3409806" cy="1950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4"/>
              </a:lnSpc>
            </a:pPr>
            <a:r>
              <a:rPr lang="en-US" sz="2696">
                <a:solidFill>
                  <a:srgbClr val="FCFEFF"/>
                </a:solidFill>
                <a:latin typeface="Abstracted Dream"/>
                <a:ea typeface="Abstracted Dream"/>
                <a:cs typeface="Abstracted Dream"/>
                <a:sym typeface="Abstracted Dream"/>
              </a:rPr>
              <a:t>L'intégration de plusieurs capteurs pour une meilleure prise de décision.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8099999">
            <a:off x="12394295" y="5143013"/>
            <a:ext cx="4882505" cy="4882505"/>
          </a:xfrm>
          <a:custGeom>
            <a:avLst/>
            <a:gdLst/>
            <a:ahLst/>
            <a:cxnLst/>
            <a:rect r="r" b="b" t="t" l="l"/>
            <a:pathLst>
              <a:path h="4882505" w="4882505">
                <a:moveTo>
                  <a:pt x="0" y="0"/>
                </a:moveTo>
                <a:lnTo>
                  <a:pt x="4882505" y="0"/>
                </a:lnTo>
                <a:lnTo>
                  <a:pt x="4882505" y="4882505"/>
                </a:lnTo>
                <a:lnTo>
                  <a:pt x="0" y="48825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3090235" y="6571189"/>
            <a:ext cx="3541617" cy="1534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CFEFF"/>
                </a:solidFill>
                <a:latin typeface="Abstracted Dream"/>
                <a:ea typeface="Abstracted Dream"/>
                <a:cs typeface="Abstracted Dream"/>
                <a:sym typeface="Abstracted Dream"/>
              </a:rPr>
              <a:t>Une solution économique, facile à mettre en œuvre et évolutive.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752005" y="933450"/>
            <a:ext cx="9771554" cy="607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0"/>
              </a:lnSpc>
            </a:pPr>
            <a:r>
              <a:rPr lang="en-US" sz="3422" i="true">
                <a:solidFill>
                  <a:srgbClr val="545454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Une Solution Intelligente et Adaptée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5400000">
            <a:off x="15367858" y="254373"/>
            <a:ext cx="2479709" cy="2758740"/>
          </a:xfrm>
          <a:custGeom>
            <a:avLst/>
            <a:gdLst/>
            <a:ahLst/>
            <a:cxnLst/>
            <a:rect r="r" b="b" t="t" l="l"/>
            <a:pathLst>
              <a:path h="2758740" w="2479709">
                <a:moveTo>
                  <a:pt x="0" y="0"/>
                </a:moveTo>
                <a:lnTo>
                  <a:pt x="2479709" y="0"/>
                </a:lnTo>
                <a:lnTo>
                  <a:pt x="2479709" y="2758740"/>
                </a:lnTo>
                <a:lnTo>
                  <a:pt x="0" y="27587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3B8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000069" y="3564028"/>
            <a:ext cx="12396745" cy="5824380"/>
            <a:chOff x="0" y="0"/>
            <a:chExt cx="16528994" cy="776584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9050"/>
              <a:ext cx="16528994" cy="3083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799"/>
                </a:lnSpc>
              </a:pPr>
              <a:r>
                <a:rPr lang="en-US" b="true" sz="7999">
                  <a:solidFill>
                    <a:srgbClr val="264C3D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Les Bus de Communication :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5959151"/>
              <a:ext cx="15547450" cy="9287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460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7156778"/>
              <a:ext cx="15547450" cy="508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95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881575"/>
              <a:ext cx="15547450" cy="9287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460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5020226"/>
              <a:ext cx="15547450" cy="5644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6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9279580">
            <a:off x="803662" y="1748102"/>
            <a:ext cx="6478766" cy="7648046"/>
          </a:xfrm>
          <a:custGeom>
            <a:avLst/>
            <a:gdLst/>
            <a:ahLst/>
            <a:cxnLst/>
            <a:rect r="r" b="b" t="t" l="l"/>
            <a:pathLst>
              <a:path h="7648046" w="6478766">
                <a:moveTo>
                  <a:pt x="0" y="0"/>
                </a:moveTo>
                <a:lnTo>
                  <a:pt x="6478767" y="0"/>
                </a:lnTo>
                <a:lnTo>
                  <a:pt x="6478767" y="7648046"/>
                </a:lnTo>
                <a:lnTo>
                  <a:pt x="0" y="7648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94394" y="2633703"/>
            <a:ext cx="7805675" cy="5297622"/>
          </a:xfrm>
          <a:custGeom>
            <a:avLst/>
            <a:gdLst/>
            <a:ahLst/>
            <a:cxnLst/>
            <a:rect r="r" b="b" t="t" l="l"/>
            <a:pathLst>
              <a:path h="5297622" w="7805675">
                <a:moveTo>
                  <a:pt x="0" y="0"/>
                </a:moveTo>
                <a:lnTo>
                  <a:pt x="7805675" y="0"/>
                </a:lnTo>
                <a:lnTo>
                  <a:pt x="7805675" y="5297621"/>
                </a:lnTo>
                <a:lnTo>
                  <a:pt x="0" y="52976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258126" y="5801343"/>
            <a:ext cx="1463080" cy="58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33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 Utilisés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3B8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2047778" y="3521986"/>
            <a:ext cx="151065" cy="3243027"/>
          </a:xfrm>
          <a:prstGeom prst="rect">
            <a:avLst/>
          </a:prstGeom>
          <a:solidFill>
            <a:srgbClr val="264C3D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765976" y="3111715"/>
            <a:ext cx="14587736" cy="4455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61" indent="-367031" lvl="1">
              <a:lnSpc>
                <a:spcPts val="7174"/>
              </a:lnSpc>
              <a:buFont typeface="Arial"/>
              <a:buChar char="•"/>
            </a:pPr>
            <a:r>
              <a:rPr lang="en-US" b="true" sz="3400">
                <a:solidFill>
                  <a:srgbClr val="FCFEFF"/>
                </a:solidFill>
                <a:latin typeface="Arita Buri Bold"/>
                <a:ea typeface="Arita Buri Bold"/>
                <a:cs typeface="Arita Buri Bold"/>
                <a:sym typeface="Arita Buri Bold"/>
              </a:rPr>
              <a:t>  UART p</a:t>
            </a:r>
            <a:r>
              <a:rPr lang="en-US" b="true" sz="3400">
                <a:solidFill>
                  <a:srgbClr val="FCFEFF"/>
                </a:solidFill>
                <a:latin typeface="Arita Buri Bold"/>
                <a:ea typeface="Arita Buri Bold"/>
                <a:cs typeface="Arita Buri Bold"/>
                <a:sym typeface="Arita Buri Bold"/>
              </a:rPr>
              <a:t>our les communications série.</a:t>
            </a:r>
          </a:p>
          <a:p>
            <a:pPr algn="l" marL="734061" indent="-367031" lvl="1">
              <a:lnSpc>
                <a:spcPts val="7174"/>
              </a:lnSpc>
              <a:buFont typeface="Arial"/>
              <a:buChar char="•"/>
            </a:pPr>
            <a:r>
              <a:rPr lang="en-US" b="true" sz="3400">
                <a:solidFill>
                  <a:srgbClr val="FCFEFF"/>
                </a:solidFill>
                <a:latin typeface="Arita Buri Bold"/>
                <a:ea typeface="Arita Buri Bold"/>
                <a:cs typeface="Arita Buri Bold"/>
                <a:sym typeface="Arita Buri Bold"/>
              </a:rPr>
              <a:t>  </a:t>
            </a:r>
            <a:r>
              <a:rPr lang="en-US" b="true" sz="3400">
                <a:solidFill>
                  <a:srgbClr val="FCFEFF"/>
                </a:solidFill>
                <a:latin typeface="Arita Buri Bold"/>
                <a:ea typeface="Arita Buri Bold"/>
                <a:cs typeface="Arita Buri Bold"/>
                <a:sym typeface="Arita Buri Bold"/>
              </a:rPr>
              <a:t>I2C pour la communication avec l'écran LCD (moins de câbles).</a:t>
            </a:r>
          </a:p>
          <a:p>
            <a:pPr algn="l" marL="734061" indent="-367031" lvl="1">
              <a:lnSpc>
                <a:spcPts val="7174"/>
              </a:lnSpc>
              <a:buFont typeface="Arial"/>
              <a:buChar char="•"/>
            </a:pPr>
            <a:r>
              <a:rPr lang="en-US" b="true" sz="3400">
                <a:solidFill>
                  <a:srgbClr val="FCFEFF"/>
                </a:solidFill>
                <a:latin typeface="Arita Buri Bold"/>
                <a:ea typeface="Arita Buri Bold"/>
                <a:cs typeface="Arita Buri Bold"/>
                <a:sym typeface="Arita Buri Bold"/>
              </a:rPr>
              <a:t>  Utilise</a:t>
            </a:r>
            <a:r>
              <a:rPr lang="en-US" b="true" sz="3400">
                <a:solidFill>
                  <a:srgbClr val="FCFEFF"/>
                </a:solidFill>
                <a:latin typeface="Arita Buri Bold"/>
                <a:ea typeface="Arita Buri Bold"/>
                <a:cs typeface="Arita Buri Bold"/>
                <a:sym typeface="Arita Buri Bold"/>
              </a:rPr>
              <a:t> le SPI pour des modules plus complexes (futur).</a:t>
            </a:r>
          </a:p>
          <a:p>
            <a:pPr algn="l" marL="734061" indent="-367031" lvl="1">
              <a:lnSpc>
                <a:spcPts val="7174"/>
              </a:lnSpc>
              <a:buFont typeface="Arial"/>
              <a:buChar char="•"/>
            </a:pPr>
            <a:r>
              <a:rPr lang="en-US" b="true" sz="3400">
                <a:solidFill>
                  <a:srgbClr val="FCFEFF"/>
                </a:solidFill>
                <a:latin typeface="Arita Buri Bold"/>
                <a:ea typeface="Arita Buri Bold"/>
                <a:cs typeface="Arita Buri Bold"/>
                <a:sym typeface="Arita Buri Bold"/>
              </a:rPr>
              <a:t>  </a:t>
            </a:r>
            <a:r>
              <a:rPr lang="en-US" b="true" sz="3400">
                <a:solidFill>
                  <a:srgbClr val="FCFEFF"/>
                </a:solidFill>
                <a:latin typeface="Arita Buri Bold"/>
                <a:ea typeface="Arita Buri Bold"/>
                <a:cs typeface="Arita Buri Bold"/>
                <a:sym typeface="Arita Buri Bold"/>
              </a:rPr>
              <a:t>Option sans fil (Bluetooth ou Wi-Fi) pour un contrôle à distance.</a:t>
            </a:r>
          </a:p>
          <a:p>
            <a:pPr algn="l">
              <a:lnSpc>
                <a:spcPts val="7174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65976" y="6212501"/>
            <a:ext cx="714670" cy="714670"/>
          </a:xfrm>
          <a:custGeom>
            <a:avLst/>
            <a:gdLst/>
            <a:ahLst/>
            <a:cxnLst/>
            <a:rect r="r" b="b" t="t" l="l"/>
            <a:pathLst>
              <a:path h="714670" w="714670">
                <a:moveTo>
                  <a:pt x="0" y="0"/>
                </a:moveTo>
                <a:lnTo>
                  <a:pt x="714670" y="0"/>
                </a:lnTo>
                <a:lnTo>
                  <a:pt x="714670" y="714670"/>
                </a:lnTo>
                <a:lnTo>
                  <a:pt x="0" y="714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65976" y="5275266"/>
            <a:ext cx="714670" cy="714670"/>
          </a:xfrm>
          <a:custGeom>
            <a:avLst/>
            <a:gdLst/>
            <a:ahLst/>
            <a:cxnLst/>
            <a:rect r="r" b="b" t="t" l="l"/>
            <a:pathLst>
              <a:path h="714670" w="714670">
                <a:moveTo>
                  <a:pt x="0" y="0"/>
                </a:moveTo>
                <a:lnTo>
                  <a:pt x="714670" y="0"/>
                </a:lnTo>
                <a:lnTo>
                  <a:pt x="714670" y="714670"/>
                </a:lnTo>
                <a:lnTo>
                  <a:pt x="0" y="714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65976" y="4341521"/>
            <a:ext cx="714670" cy="714670"/>
          </a:xfrm>
          <a:custGeom>
            <a:avLst/>
            <a:gdLst/>
            <a:ahLst/>
            <a:cxnLst/>
            <a:rect r="r" b="b" t="t" l="l"/>
            <a:pathLst>
              <a:path h="714670" w="714670">
                <a:moveTo>
                  <a:pt x="0" y="0"/>
                </a:moveTo>
                <a:lnTo>
                  <a:pt x="714670" y="0"/>
                </a:lnTo>
                <a:lnTo>
                  <a:pt x="714670" y="714670"/>
                </a:lnTo>
                <a:lnTo>
                  <a:pt x="0" y="714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65976" y="3407775"/>
            <a:ext cx="714670" cy="714670"/>
          </a:xfrm>
          <a:custGeom>
            <a:avLst/>
            <a:gdLst/>
            <a:ahLst/>
            <a:cxnLst/>
            <a:rect r="r" b="b" t="t" l="l"/>
            <a:pathLst>
              <a:path h="714670" w="714670">
                <a:moveTo>
                  <a:pt x="0" y="0"/>
                </a:moveTo>
                <a:lnTo>
                  <a:pt x="714670" y="0"/>
                </a:lnTo>
                <a:lnTo>
                  <a:pt x="714670" y="714671"/>
                </a:lnTo>
                <a:lnTo>
                  <a:pt x="0" y="714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41608" y="392347"/>
            <a:ext cx="2059215" cy="2290929"/>
          </a:xfrm>
          <a:custGeom>
            <a:avLst/>
            <a:gdLst/>
            <a:ahLst/>
            <a:cxnLst/>
            <a:rect r="r" b="b" t="t" l="l"/>
            <a:pathLst>
              <a:path h="2290929" w="2059215">
                <a:moveTo>
                  <a:pt x="0" y="0"/>
                </a:moveTo>
                <a:lnTo>
                  <a:pt x="2059214" y="0"/>
                </a:lnTo>
                <a:lnTo>
                  <a:pt x="2059214" y="2290929"/>
                </a:lnTo>
                <a:lnTo>
                  <a:pt x="0" y="22909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5995276" y="6212501"/>
            <a:ext cx="2059215" cy="2290929"/>
          </a:xfrm>
          <a:custGeom>
            <a:avLst/>
            <a:gdLst/>
            <a:ahLst/>
            <a:cxnLst/>
            <a:rect r="r" b="b" t="t" l="l"/>
            <a:pathLst>
              <a:path h="2290929" w="2059215">
                <a:moveTo>
                  <a:pt x="0" y="0"/>
                </a:moveTo>
                <a:lnTo>
                  <a:pt x="2059215" y="0"/>
                </a:lnTo>
                <a:lnTo>
                  <a:pt x="2059215" y="2290929"/>
                </a:lnTo>
                <a:lnTo>
                  <a:pt x="0" y="22909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3B8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37126" y="1781019"/>
            <a:ext cx="7304198" cy="1216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918"/>
              </a:lnSpc>
            </a:pPr>
            <a:r>
              <a:rPr lang="en-US" sz="9100">
                <a:solidFill>
                  <a:srgbClr val="FFFFFF"/>
                </a:solidFill>
                <a:latin typeface="Catchy Mager"/>
                <a:ea typeface="Catchy Mager"/>
                <a:cs typeface="Catchy Mager"/>
                <a:sym typeface="Catchy Mager"/>
              </a:rPr>
              <a:t>Sommaire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37126" y="3835504"/>
            <a:ext cx="1120095" cy="875600"/>
            <a:chOff x="0" y="0"/>
            <a:chExt cx="295004" cy="230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5004" cy="230611"/>
            </a:xfrm>
            <a:custGeom>
              <a:avLst/>
              <a:gdLst/>
              <a:ahLst/>
              <a:cxnLst/>
              <a:rect r="r" b="b" t="t" l="l"/>
              <a:pathLst>
                <a:path h="230611" w="295004">
                  <a:moveTo>
                    <a:pt x="115305" y="0"/>
                  </a:moveTo>
                  <a:lnTo>
                    <a:pt x="179699" y="0"/>
                  </a:lnTo>
                  <a:cubicBezTo>
                    <a:pt x="210280" y="0"/>
                    <a:pt x="239608" y="12148"/>
                    <a:pt x="261232" y="33772"/>
                  </a:cubicBezTo>
                  <a:cubicBezTo>
                    <a:pt x="282856" y="55396"/>
                    <a:pt x="295004" y="84725"/>
                    <a:pt x="295004" y="115305"/>
                  </a:cubicBezTo>
                  <a:lnTo>
                    <a:pt x="295004" y="115305"/>
                  </a:lnTo>
                  <a:cubicBezTo>
                    <a:pt x="295004" y="145886"/>
                    <a:pt x="282856" y="175215"/>
                    <a:pt x="261232" y="196839"/>
                  </a:cubicBezTo>
                  <a:cubicBezTo>
                    <a:pt x="239608" y="218463"/>
                    <a:pt x="210280" y="230611"/>
                    <a:pt x="179699" y="230611"/>
                  </a:cubicBezTo>
                  <a:lnTo>
                    <a:pt x="115305" y="230611"/>
                  </a:lnTo>
                  <a:cubicBezTo>
                    <a:pt x="84725" y="230611"/>
                    <a:pt x="55396" y="218463"/>
                    <a:pt x="33772" y="196839"/>
                  </a:cubicBezTo>
                  <a:cubicBezTo>
                    <a:pt x="12148" y="175215"/>
                    <a:pt x="0" y="145886"/>
                    <a:pt x="0" y="115305"/>
                  </a:cubicBezTo>
                  <a:lnTo>
                    <a:pt x="0" y="115305"/>
                  </a:lnTo>
                  <a:cubicBezTo>
                    <a:pt x="0" y="84725"/>
                    <a:pt x="12148" y="55396"/>
                    <a:pt x="33772" y="33772"/>
                  </a:cubicBezTo>
                  <a:cubicBezTo>
                    <a:pt x="55396" y="12148"/>
                    <a:pt x="84725" y="0"/>
                    <a:pt x="115305" y="0"/>
                  </a:cubicBezTo>
                  <a:close/>
                </a:path>
              </a:pathLst>
            </a:custGeom>
            <a:solidFill>
              <a:srgbClr val="63B8A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295004" cy="325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9"/>
                </a:lnSpc>
              </a:pPr>
              <a:r>
                <a:rPr lang="en-US" sz="4099">
                  <a:solidFill>
                    <a:srgbClr val="000000"/>
                  </a:solidFill>
                  <a:latin typeface="Catchy Mager"/>
                  <a:ea typeface="Catchy Mager"/>
                  <a:cs typeface="Catchy Mager"/>
                  <a:sym typeface="Catchy Mager"/>
                </a:rPr>
                <a:t>01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37126" y="5143500"/>
            <a:ext cx="1120095" cy="875600"/>
            <a:chOff x="0" y="0"/>
            <a:chExt cx="295004" cy="2306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5004" cy="230611"/>
            </a:xfrm>
            <a:custGeom>
              <a:avLst/>
              <a:gdLst/>
              <a:ahLst/>
              <a:cxnLst/>
              <a:rect r="r" b="b" t="t" l="l"/>
              <a:pathLst>
                <a:path h="230611" w="295004">
                  <a:moveTo>
                    <a:pt x="115305" y="0"/>
                  </a:moveTo>
                  <a:lnTo>
                    <a:pt x="179699" y="0"/>
                  </a:lnTo>
                  <a:cubicBezTo>
                    <a:pt x="210280" y="0"/>
                    <a:pt x="239608" y="12148"/>
                    <a:pt x="261232" y="33772"/>
                  </a:cubicBezTo>
                  <a:cubicBezTo>
                    <a:pt x="282856" y="55396"/>
                    <a:pt x="295004" y="84725"/>
                    <a:pt x="295004" y="115305"/>
                  </a:cubicBezTo>
                  <a:lnTo>
                    <a:pt x="295004" y="115305"/>
                  </a:lnTo>
                  <a:cubicBezTo>
                    <a:pt x="295004" y="145886"/>
                    <a:pt x="282856" y="175215"/>
                    <a:pt x="261232" y="196839"/>
                  </a:cubicBezTo>
                  <a:cubicBezTo>
                    <a:pt x="239608" y="218463"/>
                    <a:pt x="210280" y="230611"/>
                    <a:pt x="179699" y="230611"/>
                  </a:cubicBezTo>
                  <a:lnTo>
                    <a:pt x="115305" y="230611"/>
                  </a:lnTo>
                  <a:cubicBezTo>
                    <a:pt x="84725" y="230611"/>
                    <a:pt x="55396" y="218463"/>
                    <a:pt x="33772" y="196839"/>
                  </a:cubicBezTo>
                  <a:cubicBezTo>
                    <a:pt x="12148" y="175215"/>
                    <a:pt x="0" y="145886"/>
                    <a:pt x="0" y="115305"/>
                  </a:cubicBezTo>
                  <a:lnTo>
                    <a:pt x="0" y="115305"/>
                  </a:lnTo>
                  <a:cubicBezTo>
                    <a:pt x="0" y="84725"/>
                    <a:pt x="12148" y="55396"/>
                    <a:pt x="33772" y="33772"/>
                  </a:cubicBezTo>
                  <a:cubicBezTo>
                    <a:pt x="55396" y="12148"/>
                    <a:pt x="84725" y="0"/>
                    <a:pt x="115305" y="0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0"/>
              <a:ext cx="295004" cy="325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9"/>
                </a:lnSpc>
              </a:pPr>
              <a:r>
                <a:rPr lang="en-US" sz="4099">
                  <a:solidFill>
                    <a:srgbClr val="000000"/>
                  </a:solidFill>
                  <a:latin typeface="Catchy Mager"/>
                  <a:ea typeface="Catchy Mager"/>
                  <a:cs typeface="Catchy Mager"/>
                  <a:sym typeface="Catchy Mager"/>
                </a:rPr>
                <a:t>02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37126" y="6581075"/>
            <a:ext cx="1120095" cy="875600"/>
            <a:chOff x="0" y="0"/>
            <a:chExt cx="295004" cy="23061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5004" cy="230611"/>
            </a:xfrm>
            <a:custGeom>
              <a:avLst/>
              <a:gdLst/>
              <a:ahLst/>
              <a:cxnLst/>
              <a:rect r="r" b="b" t="t" l="l"/>
              <a:pathLst>
                <a:path h="230611" w="295004">
                  <a:moveTo>
                    <a:pt x="115305" y="0"/>
                  </a:moveTo>
                  <a:lnTo>
                    <a:pt x="179699" y="0"/>
                  </a:lnTo>
                  <a:cubicBezTo>
                    <a:pt x="210280" y="0"/>
                    <a:pt x="239608" y="12148"/>
                    <a:pt x="261232" y="33772"/>
                  </a:cubicBezTo>
                  <a:cubicBezTo>
                    <a:pt x="282856" y="55396"/>
                    <a:pt x="295004" y="84725"/>
                    <a:pt x="295004" y="115305"/>
                  </a:cubicBezTo>
                  <a:lnTo>
                    <a:pt x="295004" y="115305"/>
                  </a:lnTo>
                  <a:cubicBezTo>
                    <a:pt x="295004" y="145886"/>
                    <a:pt x="282856" y="175215"/>
                    <a:pt x="261232" y="196839"/>
                  </a:cubicBezTo>
                  <a:cubicBezTo>
                    <a:pt x="239608" y="218463"/>
                    <a:pt x="210280" y="230611"/>
                    <a:pt x="179699" y="230611"/>
                  </a:cubicBezTo>
                  <a:lnTo>
                    <a:pt x="115305" y="230611"/>
                  </a:lnTo>
                  <a:cubicBezTo>
                    <a:pt x="84725" y="230611"/>
                    <a:pt x="55396" y="218463"/>
                    <a:pt x="33772" y="196839"/>
                  </a:cubicBezTo>
                  <a:cubicBezTo>
                    <a:pt x="12148" y="175215"/>
                    <a:pt x="0" y="145886"/>
                    <a:pt x="0" y="115305"/>
                  </a:cubicBezTo>
                  <a:lnTo>
                    <a:pt x="0" y="115305"/>
                  </a:lnTo>
                  <a:cubicBezTo>
                    <a:pt x="0" y="84725"/>
                    <a:pt x="12148" y="55396"/>
                    <a:pt x="33772" y="33772"/>
                  </a:cubicBezTo>
                  <a:cubicBezTo>
                    <a:pt x="55396" y="12148"/>
                    <a:pt x="84725" y="0"/>
                    <a:pt x="115305" y="0"/>
                  </a:cubicBezTo>
                  <a:close/>
                </a:path>
              </a:pathLst>
            </a:custGeom>
            <a:solidFill>
              <a:srgbClr val="63B8A7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0"/>
              <a:ext cx="295004" cy="325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9"/>
                </a:lnSpc>
              </a:pPr>
              <a:r>
                <a:rPr lang="en-US" sz="4099">
                  <a:solidFill>
                    <a:srgbClr val="000000"/>
                  </a:solidFill>
                  <a:latin typeface="Catchy Mager"/>
                  <a:ea typeface="Catchy Mager"/>
                  <a:cs typeface="Catchy Mager"/>
                  <a:sym typeface="Catchy Mager"/>
                </a:rPr>
                <a:t>03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303693" y="4026915"/>
            <a:ext cx="6171550" cy="549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4000">
                <a:solidFill>
                  <a:srgbClr val="EDEDED"/>
                </a:solidFill>
                <a:latin typeface="Catchy Mager"/>
                <a:ea typeface="Catchy Mager"/>
                <a:cs typeface="Catchy Mager"/>
                <a:sym typeface="Catchy Mager"/>
              </a:rPr>
              <a:t>Introduction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03693" y="5334911"/>
            <a:ext cx="6171550" cy="549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4000">
                <a:solidFill>
                  <a:srgbClr val="EDEDED"/>
                </a:solidFill>
                <a:latin typeface="Catchy Mager"/>
                <a:ea typeface="Catchy Mager"/>
                <a:cs typeface="Catchy Mager"/>
                <a:sym typeface="Catchy Mager"/>
              </a:rPr>
              <a:t>L’histoire de l’entreprise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03693" y="6772486"/>
            <a:ext cx="6171550" cy="549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4000">
                <a:solidFill>
                  <a:srgbClr val="EDEDED"/>
                </a:solidFill>
                <a:latin typeface="Catchy Mager"/>
                <a:ea typeface="Catchy Mager"/>
                <a:cs typeface="Catchy Mager"/>
                <a:sym typeface="Catchy Mager"/>
              </a:rPr>
              <a:t>Les valeurs de l’entreprise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37126" y="7885301"/>
            <a:ext cx="1120095" cy="875600"/>
            <a:chOff x="0" y="0"/>
            <a:chExt cx="295004" cy="23061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95004" cy="230611"/>
            </a:xfrm>
            <a:custGeom>
              <a:avLst/>
              <a:gdLst/>
              <a:ahLst/>
              <a:cxnLst/>
              <a:rect r="r" b="b" t="t" l="l"/>
              <a:pathLst>
                <a:path h="230611" w="295004">
                  <a:moveTo>
                    <a:pt x="115305" y="0"/>
                  </a:moveTo>
                  <a:lnTo>
                    <a:pt x="179699" y="0"/>
                  </a:lnTo>
                  <a:cubicBezTo>
                    <a:pt x="210280" y="0"/>
                    <a:pt x="239608" y="12148"/>
                    <a:pt x="261232" y="33772"/>
                  </a:cubicBezTo>
                  <a:cubicBezTo>
                    <a:pt x="282856" y="55396"/>
                    <a:pt x="295004" y="84725"/>
                    <a:pt x="295004" y="115305"/>
                  </a:cubicBezTo>
                  <a:lnTo>
                    <a:pt x="295004" y="115305"/>
                  </a:lnTo>
                  <a:cubicBezTo>
                    <a:pt x="295004" y="145886"/>
                    <a:pt x="282856" y="175215"/>
                    <a:pt x="261232" y="196839"/>
                  </a:cubicBezTo>
                  <a:cubicBezTo>
                    <a:pt x="239608" y="218463"/>
                    <a:pt x="210280" y="230611"/>
                    <a:pt x="179699" y="230611"/>
                  </a:cubicBezTo>
                  <a:lnTo>
                    <a:pt x="115305" y="230611"/>
                  </a:lnTo>
                  <a:cubicBezTo>
                    <a:pt x="84725" y="230611"/>
                    <a:pt x="55396" y="218463"/>
                    <a:pt x="33772" y="196839"/>
                  </a:cubicBezTo>
                  <a:cubicBezTo>
                    <a:pt x="12148" y="175215"/>
                    <a:pt x="0" y="145886"/>
                    <a:pt x="0" y="115305"/>
                  </a:cubicBezTo>
                  <a:lnTo>
                    <a:pt x="0" y="115305"/>
                  </a:lnTo>
                  <a:cubicBezTo>
                    <a:pt x="0" y="84725"/>
                    <a:pt x="12148" y="55396"/>
                    <a:pt x="33772" y="33772"/>
                  </a:cubicBezTo>
                  <a:cubicBezTo>
                    <a:pt x="55396" y="12148"/>
                    <a:pt x="84725" y="0"/>
                    <a:pt x="115305" y="0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0"/>
              <a:ext cx="295004" cy="325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9"/>
                </a:lnSpc>
              </a:pPr>
              <a:r>
                <a:rPr lang="en-US" sz="4099">
                  <a:solidFill>
                    <a:srgbClr val="000000"/>
                  </a:solidFill>
                  <a:latin typeface="Catchy Mager"/>
                  <a:ea typeface="Catchy Mager"/>
                  <a:cs typeface="Catchy Mager"/>
                  <a:sym typeface="Catchy Mager"/>
                </a:rPr>
                <a:t>04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303693" y="8076711"/>
            <a:ext cx="6171550" cy="549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4000">
                <a:solidFill>
                  <a:srgbClr val="EDEDED"/>
                </a:solidFill>
                <a:latin typeface="Catchy Mager"/>
                <a:ea typeface="Catchy Mager"/>
                <a:cs typeface="Catchy Mager"/>
                <a:sym typeface="Catchy Mager"/>
              </a:rPr>
              <a:t>Les services proposés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091630" y="3835504"/>
            <a:ext cx="1120095" cy="875600"/>
            <a:chOff x="0" y="0"/>
            <a:chExt cx="295004" cy="23061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95004" cy="230611"/>
            </a:xfrm>
            <a:custGeom>
              <a:avLst/>
              <a:gdLst/>
              <a:ahLst/>
              <a:cxnLst/>
              <a:rect r="r" b="b" t="t" l="l"/>
              <a:pathLst>
                <a:path h="230611" w="295004">
                  <a:moveTo>
                    <a:pt x="115305" y="0"/>
                  </a:moveTo>
                  <a:lnTo>
                    <a:pt x="179699" y="0"/>
                  </a:lnTo>
                  <a:cubicBezTo>
                    <a:pt x="210280" y="0"/>
                    <a:pt x="239608" y="12148"/>
                    <a:pt x="261232" y="33772"/>
                  </a:cubicBezTo>
                  <a:cubicBezTo>
                    <a:pt x="282856" y="55396"/>
                    <a:pt x="295004" y="84725"/>
                    <a:pt x="295004" y="115305"/>
                  </a:cubicBezTo>
                  <a:lnTo>
                    <a:pt x="295004" y="115305"/>
                  </a:lnTo>
                  <a:cubicBezTo>
                    <a:pt x="295004" y="145886"/>
                    <a:pt x="282856" y="175215"/>
                    <a:pt x="261232" y="196839"/>
                  </a:cubicBezTo>
                  <a:cubicBezTo>
                    <a:pt x="239608" y="218463"/>
                    <a:pt x="210280" y="230611"/>
                    <a:pt x="179699" y="230611"/>
                  </a:cubicBezTo>
                  <a:lnTo>
                    <a:pt x="115305" y="230611"/>
                  </a:lnTo>
                  <a:cubicBezTo>
                    <a:pt x="84725" y="230611"/>
                    <a:pt x="55396" y="218463"/>
                    <a:pt x="33772" y="196839"/>
                  </a:cubicBezTo>
                  <a:cubicBezTo>
                    <a:pt x="12148" y="175215"/>
                    <a:pt x="0" y="145886"/>
                    <a:pt x="0" y="115305"/>
                  </a:cubicBezTo>
                  <a:lnTo>
                    <a:pt x="0" y="115305"/>
                  </a:lnTo>
                  <a:cubicBezTo>
                    <a:pt x="0" y="84725"/>
                    <a:pt x="12148" y="55396"/>
                    <a:pt x="33772" y="33772"/>
                  </a:cubicBezTo>
                  <a:cubicBezTo>
                    <a:pt x="55396" y="12148"/>
                    <a:pt x="84725" y="0"/>
                    <a:pt x="115305" y="0"/>
                  </a:cubicBezTo>
                  <a:close/>
                </a:path>
              </a:pathLst>
            </a:custGeom>
            <a:solidFill>
              <a:srgbClr val="63B8A7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0"/>
              <a:ext cx="295004" cy="325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9"/>
                </a:lnSpc>
              </a:pPr>
              <a:r>
                <a:rPr lang="en-US" sz="4099">
                  <a:solidFill>
                    <a:srgbClr val="000000"/>
                  </a:solidFill>
                  <a:latin typeface="Catchy Mager"/>
                  <a:ea typeface="Catchy Mager"/>
                  <a:cs typeface="Catchy Mager"/>
                  <a:sym typeface="Catchy Mager"/>
                </a:rPr>
                <a:t>05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091630" y="5143500"/>
            <a:ext cx="1120095" cy="875600"/>
            <a:chOff x="0" y="0"/>
            <a:chExt cx="295004" cy="23061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95004" cy="230611"/>
            </a:xfrm>
            <a:custGeom>
              <a:avLst/>
              <a:gdLst/>
              <a:ahLst/>
              <a:cxnLst/>
              <a:rect r="r" b="b" t="t" l="l"/>
              <a:pathLst>
                <a:path h="230611" w="295004">
                  <a:moveTo>
                    <a:pt x="115305" y="0"/>
                  </a:moveTo>
                  <a:lnTo>
                    <a:pt x="179699" y="0"/>
                  </a:lnTo>
                  <a:cubicBezTo>
                    <a:pt x="210280" y="0"/>
                    <a:pt x="239608" y="12148"/>
                    <a:pt x="261232" y="33772"/>
                  </a:cubicBezTo>
                  <a:cubicBezTo>
                    <a:pt x="282856" y="55396"/>
                    <a:pt x="295004" y="84725"/>
                    <a:pt x="295004" y="115305"/>
                  </a:cubicBezTo>
                  <a:lnTo>
                    <a:pt x="295004" y="115305"/>
                  </a:lnTo>
                  <a:cubicBezTo>
                    <a:pt x="295004" y="145886"/>
                    <a:pt x="282856" y="175215"/>
                    <a:pt x="261232" y="196839"/>
                  </a:cubicBezTo>
                  <a:cubicBezTo>
                    <a:pt x="239608" y="218463"/>
                    <a:pt x="210280" y="230611"/>
                    <a:pt x="179699" y="230611"/>
                  </a:cubicBezTo>
                  <a:lnTo>
                    <a:pt x="115305" y="230611"/>
                  </a:lnTo>
                  <a:cubicBezTo>
                    <a:pt x="84725" y="230611"/>
                    <a:pt x="55396" y="218463"/>
                    <a:pt x="33772" y="196839"/>
                  </a:cubicBezTo>
                  <a:cubicBezTo>
                    <a:pt x="12148" y="175215"/>
                    <a:pt x="0" y="145886"/>
                    <a:pt x="0" y="115305"/>
                  </a:cubicBezTo>
                  <a:lnTo>
                    <a:pt x="0" y="115305"/>
                  </a:lnTo>
                  <a:cubicBezTo>
                    <a:pt x="0" y="84725"/>
                    <a:pt x="12148" y="55396"/>
                    <a:pt x="33772" y="33772"/>
                  </a:cubicBezTo>
                  <a:cubicBezTo>
                    <a:pt x="55396" y="12148"/>
                    <a:pt x="84725" y="0"/>
                    <a:pt x="115305" y="0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0"/>
              <a:ext cx="295004" cy="325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9"/>
                </a:lnSpc>
              </a:pPr>
              <a:r>
                <a:rPr lang="en-US" sz="4099">
                  <a:solidFill>
                    <a:srgbClr val="000000"/>
                  </a:solidFill>
                  <a:latin typeface="Catchy Mager"/>
                  <a:ea typeface="Catchy Mager"/>
                  <a:cs typeface="Catchy Mager"/>
                  <a:sym typeface="Catchy Mager"/>
                </a:rPr>
                <a:t>06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091630" y="6581075"/>
            <a:ext cx="1120095" cy="875600"/>
            <a:chOff x="0" y="0"/>
            <a:chExt cx="295004" cy="23061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95004" cy="230611"/>
            </a:xfrm>
            <a:custGeom>
              <a:avLst/>
              <a:gdLst/>
              <a:ahLst/>
              <a:cxnLst/>
              <a:rect r="r" b="b" t="t" l="l"/>
              <a:pathLst>
                <a:path h="230611" w="295004">
                  <a:moveTo>
                    <a:pt x="115305" y="0"/>
                  </a:moveTo>
                  <a:lnTo>
                    <a:pt x="179699" y="0"/>
                  </a:lnTo>
                  <a:cubicBezTo>
                    <a:pt x="210280" y="0"/>
                    <a:pt x="239608" y="12148"/>
                    <a:pt x="261232" y="33772"/>
                  </a:cubicBezTo>
                  <a:cubicBezTo>
                    <a:pt x="282856" y="55396"/>
                    <a:pt x="295004" y="84725"/>
                    <a:pt x="295004" y="115305"/>
                  </a:cubicBezTo>
                  <a:lnTo>
                    <a:pt x="295004" y="115305"/>
                  </a:lnTo>
                  <a:cubicBezTo>
                    <a:pt x="295004" y="145886"/>
                    <a:pt x="282856" y="175215"/>
                    <a:pt x="261232" y="196839"/>
                  </a:cubicBezTo>
                  <a:cubicBezTo>
                    <a:pt x="239608" y="218463"/>
                    <a:pt x="210280" y="230611"/>
                    <a:pt x="179699" y="230611"/>
                  </a:cubicBezTo>
                  <a:lnTo>
                    <a:pt x="115305" y="230611"/>
                  </a:lnTo>
                  <a:cubicBezTo>
                    <a:pt x="84725" y="230611"/>
                    <a:pt x="55396" y="218463"/>
                    <a:pt x="33772" y="196839"/>
                  </a:cubicBezTo>
                  <a:cubicBezTo>
                    <a:pt x="12148" y="175215"/>
                    <a:pt x="0" y="145886"/>
                    <a:pt x="0" y="115305"/>
                  </a:cubicBezTo>
                  <a:lnTo>
                    <a:pt x="0" y="115305"/>
                  </a:lnTo>
                  <a:cubicBezTo>
                    <a:pt x="0" y="84725"/>
                    <a:pt x="12148" y="55396"/>
                    <a:pt x="33772" y="33772"/>
                  </a:cubicBezTo>
                  <a:cubicBezTo>
                    <a:pt x="55396" y="12148"/>
                    <a:pt x="84725" y="0"/>
                    <a:pt x="115305" y="0"/>
                  </a:cubicBezTo>
                  <a:close/>
                </a:path>
              </a:pathLst>
            </a:custGeom>
            <a:solidFill>
              <a:srgbClr val="63B8A7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95250"/>
              <a:ext cx="295004" cy="325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9"/>
                </a:lnSpc>
              </a:pPr>
              <a:r>
                <a:rPr lang="en-US" sz="4099">
                  <a:solidFill>
                    <a:srgbClr val="000000"/>
                  </a:solidFill>
                  <a:latin typeface="Catchy Mager"/>
                  <a:ea typeface="Catchy Mager"/>
                  <a:cs typeface="Catchy Mager"/>
                  <a:sym typeface="Catchy Mager"/>
                </a:rPr>
                <a:t>07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0458198" y="4026915"/>
            <a:ext cx="6171550" cy="549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4000">
                <a:solidFill>
                  <a:srgbClr val="EDEDED"/>
                </a:solidFill>
                <a:latin typeface="Catchy Mager"/>
                <a:ea typeface="Catchy Mager"/>
                <a:cs typeface="Catchy Mager"/>
                <a:sym typeface="Catchy Mager"/>
              </a:rPr>
              <a:t>L’équipe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458198" y="5334911"/>
            <a:ext cx="6171550" cy="549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4000">
                <a:solidFill>
                  <a:srgbClr val="EDEDED"/>
                </a:solidFill>
                <a:latin typeface="Catchy Mager"/>
                <a:ea typeface="Catchy Mager"/>
                <a:cs typeface="Catchy Mager"/>
                <a:sym typeface="Catchy Mager"/>
              </a:rPr>
              <a:t>Les chiffres clés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458198" y="6772486"/>
            <a:ext cx="6171550" cy="549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4000">
                <a:solidFill>
                  <a:srgbClr val="EDEDED"/>
                </a:solidFill>
                <a:latin typeface="Catchy Mager"/>
                <a:ea typeface="Catchy Mager"/>
                <a:cs typeface="Catchy Mager"/>
                <a:sym typeface="Catchy Mager"/>
              </a:rPr>
              <a:t>Les projets à venir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9091630" y="7885301"/>
            <a:ext cx="1120095" cy="875600"/>
            <a:chOff x="0" y="0"/>
            <a:chExt cx="295004" cy="230611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95004" cy="230611"/>
            </a:xfrm>
            <a:custGeom>
              <a:avLst/>
              <a:gdLst/>
              <a:ahLst/>
              <a:cxnLst/>
              <a:rect r="r" b="b" t="t" l="l"/>
              <a:pathLst>
                <a:path h="230611" w="295004">
                  <a:moveTo>
                    <a:pt x="115305" y="0"/>
                  </a:moveTo>
                  <a:lnTo>
                    <a:pt x="179699" y="0"/>
                  </a:lnTo>
                  <a:cubicBezTo>
                    <a:pt x="210280" y="0"/>
                    <a:pt x="239608" y="12148"/>
                    <a:pt x="261232" y="33772"/>
                  </a:cubicBezTo>
                  <a:cubicBezTo>
                    <a:pt x="282856" y="55396"/>
                    <a:pt x="295004" y="84725"/>
                    <a:pt x="295004" y="115305"/>
                  </a:cubicBezTo>
                  <a:lnTo>
                    <a:pt x="295004" y="115305"/>
                  </a:lnTo>
                  <a:cubicBezTo>
                    <a:pt x="295004" y="145886"/>
                    <a:pt x="282856" y="175215"/>
                    <a:pt x="261232" y="196839"/>
                  </a:cubicBezTo>
                  <a:cubicBezTo>
                    <a:pt x="239608" y="218463"/>
                    <a:pt x="210280" y="230611"/>
                    <a:pt x="179699" y="230611"/>
                  </a:cubicBezTo>
                  <a:lnTo>
                    <a:pt x="115305" y="230611"/>
                  </a:lnTo>
                  <a:cubicBezTo>
                    <a:pt x="84725" y="230611"/>
                    <a:pt x="55396" y="218463"/>
                    <a:pt x="33772" y="196839"/>
                  </a:cubicBezTo>
                  <a:cubicBezTo>
                    <a:pt x="12148" y="175215"/>
                    <a:pt x="0" y="145886"/>
                    <a:pt x="0" y="115305"/>
                  </a:cubicBezTo>
                  <a:lnTo>
                    <a:pt x="0" y="115305"/>
                  </a:lnTo>
                  <a:cubicBezTo>
                    <a:pt x="0" y="84725"/>
                    <a:pt x="12148" y="55396"/>
                    <a:pt x="33772" y="33772"/>
                  </a:cubicBezTo>
                  <a:cubicBezTo>
                    <a:pt x="55396" y="12148"/>
                    <a:pt x="84725" y="0"/>
                    <a:pt x="115305" y="0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95250"/>
              <a:ext cx="295004" cy="325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9"/>
                </a:lnSpc>
              </a:pPr>
              <a:r>
                <a:rPr lang="en-US" sz="4099">
                  <a:solidFill>
                    <a:srgbClr val="000000"/>
                  </a:solidFill>
                  <a:latin typeface="Catchy Mager"/>
                  <a:ea typeface="Catchy Mager"/>
                  <a:cs typeface="Catchy Mager"/>
                  <a:sym typeface="Catchy Mager"/>
                </a:rPr>
                <a:t>08</a:t>
              </a: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0458198" y="8076711"/>
            <a:ext cx="6171550" cy="549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4000">
                <a:solidFill>
                  <a:srgbClr val="EDEDED"/>
                </a:solidFill>
                <a:latin typeface="Catchy Mager"/>
                <a:ea typeface="Catchy Mager"/>
                <a:cs typeface="Catchy Mager"/>
                <a:sym typeface="Catchy Mager"/>
              </a:rPr>
              <a:t>Conclusion</a:t>
            </a:r>
          </a:p>
        </p:txBody>
      </p:sp>
      <p:pic>
        <p:nvPicPr>
          <p:cNvPr name="Picture 35" id="3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806137" y="527469"/>
            <a:ext cx="3002682" cy="69061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3B8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10710975">
            <a:off x="2674173" y="3303184"/>
            <a:ext cx="148319" cy="1690610"/>
          </a:xfrm>
          <a:prstGeom prst="rect">
            <a:avLst/>
          </a:prstGeom>
          <a:solidFill>
            <a:srgbClr val="CADDFF"/>
          </a:solidFill>
        </p:spPr>
      </p:sp>
      <p:sp>
        <p:nvSpPr>
          <p:cNvPr name="AutoShape 3" id="3"/>
          <p:cNvSpPr/>
          <p:nvPr/>
        </p:nvSpPr>
        <p:spPr>
          <a:xfrm rot="10710975">
            <a:off x="14997893" y="2959185"/>
            <a:ext cx="133212" cy="3878922"/>
          </a:xfrm>
          <a:prstGeom prst="rect">
            <a:avLst/>
          </a:prstGeom>
          <a:solidFill>
            <a:srgbClr val="CADDFF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4707163" y="2415584"/>
            <a:ext cx="714670" cy="714670"/>
          </a:xfrm>
          <a:custGeom>
            <a:avLst/>
            <a:gdLst/>
            <a:ahLst/>
            <a:cxnLst/>
            <a:rect r="r" b="b" t="t" l="l"/>
            <a:pathLst>
              <a:path h="714670" w="714670">
                <a:moveTo>
                  <a:pt x="0" y="0"/>
                </a:moveTo>
                <a:lnTo>
                  <a:pt x="714671" y="0"/>
                </a:lnTo>
                <a:lnTo>
                  <a:pt x="714671" y="714671"/>
                </a:lnTo>
                <a:lnTo>
                  <a:pt x="0" y="714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10710975">
            <a:off x="10839982" y="1130455"/>
            <a:ext cx="132968" cy="2702058"/>
          </a:xfrm>
          <a:prstGeom prst="rect">
            <a:avLst/>
          </a:prstGeom>
          <a:solidFill>
            <a:srgbClr val="CADDFF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10569899" y="574447"/>
            <a:ext cx="714670" cy="714670"/>
          </a:xfrm>
          <a:custGeom>
            <a:avLst/>
            <a:gdLst/>
            <a:ahLst/>
            <a:cxnLst/>
            <a:rect r="r" b="b" t="t" l="l"/>
            <a:pathLst>
              <a:path h="714670" w="714670">
                <a:moveTo>
                  <a:pt x="0" y="0"/>
                </a:moveTo>
                <a:lnTo>
                  <a:pt x="714670" y="0"/>
                </a:lnTo>
                <a:lnTo>
                  <a:pt x="714670" y="714671"/>
                </a:lnTo>
                <a:lnTo>
                  <a:pt x="0" y="714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rot="10710975">
            <a:off x="7436420" y="5616823"/>
            <a:ext cx="148319" cy="1690610"/>
          </a:xfrm>
          <a:prstGeom prst="rect">
            <a:avLst/>
          </a:prstGeom>
          <a:solidFill>
            <a:srgbClr val="CADDFF"/>
          </a:solidFill>
        </p:spPr>
      </p:sp>
      <p:sp>
        <p:nvSpPr>
          <p:cNvPr name="Freeform 8" id="8"/>
          <p:cNvSpPr/>
          <p:nvPr/>
        </p:nvSpPr>
        <p:spPr>
          <a:xfrm flipH="false" flipV="false" rot="0">
            <a:off x="7153244" y="5079599"/>
            <a:ext cx="714670" cy="714670"/>
          </a:xfrm>
          <a:custGeom>
            <a:avLst/>
            <a:gdLst/>
            <a:ahLst/>
            <a:cxnLst/>
            <a:rect r="r" b="b" t="t" l="l"/>
            <a:pathLst>
              <a:path h="714670" w="714670">
                <a:moveTo>
                  <a:pt x="0" y="0"/>
                </a:moveTo>
                <a:lnTo>
                  <a:pt x="714671" y="0"/>
                </a:lnTo>
                <a:lnTo>
                  <a:pt x="714671" y="714670"/>
                </a:lnTo>
                <a:lnTo>
                  <a:pt x="0" y="714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390998" y="3130255"/>
            <a:ext cx="714670" cy="714670"/>
          </a:xfrm>
          <a:custGeom>
            <a:avLst/>
            <a:gdLst/>
            <a:ahLst/>
            <a:cxnLst/>
            <a:rect r="r" b="b" t="t" l="l"/>
            <a:pathLst>
              <a:path h="714670" w="714670">
                <a:moveTo>
                  <a:pt x="0" y="0"/>
                </a:moveTo>
                <a:lnTo>
                  <a:pt x="714670" y="0"/>
                </a:lnTo>
                <a:lnTo>
                  <a:pt x="714670" y="714670"/>
                </a:lnTo>
                <a:lnTo>
                  <a:pt x="0" y="714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77014">
            <a:off x="-50180" y="3474297"/>
            <a:ext cx="1183575" cy="1316757"/>
          </a:xfrm>
          <a:custGeom>
            <a:avLst/>
            <a:gdLst/>
            <a:ahLst/>
            <a:cxnLst/>
            <a:rect r="r" b="b" t="t" l="l"/>
            <a:pathLst>
              <a:path h="1316757" w="1183575">
                <a:moveTo>
                  <a:pt x="0" y="0"/>
                </a:moveTo>
                <a:lnTo>
                  <a:pt x="1183575" y="0"/>
                </a:lnTo>
                <a:lnTo>
                  <a:pt x="1183575" y="1316757"/>
                </a:lnTo>
                <a:lnTo>
                  <a:pt x="0" y="13167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16720759" y="7957168"/>
            <a:ext cx="1567241" cy="1743595"/>
          </a:xfrm>
          <a:custGeom>
            <a:avLst/>
            <a:gdLst/>
            <a:ahLst/>
            <a:cxnLst/>
            <a:rect r="r" b="b" t="t" l="l"/>
            <a:pathLst>
              <a:path h="1743595" w="1567241">
                <a:moveTo>
                  <a:pt x="0" y="0"/>
                </a:moveTo>
                <a:lnTo>
                  <a:pt x="1567241" y="0"/>
                </a:lnTo>
                <a:lnTo>
                  <a:pt x="1567241" y="1743595"/>
                </a:lnTo>
                <a:lnTo>
                  <a:pt x="0" y="1743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41608" y="4095216"/>
            <a:ext cx="4413450" cy="2515099"/>
          </a:xfrm>
          <a:custGeom>
            <a:avLst/>
            <a:gdLst/>
            <a:ahLst/>
            <a:cxnLst/>
            <a:rect r="r" b="b" t="t" l="l"/>
            <a:pathLst>
              <a:path h="2515099" w="4413450">
                <a:moveTo>
                  <a:pt x="0" y="0"/>
                </a:moveTo>
                <a:lnTo>
                  <a:pt x="4413450" y="0"/>
                </a:lnTo>
                <a:lnTo>
                  <a:pt x="4413450" y="2515099"/>
                </a:lnTo>
                <a:lnTo>
                  <a:pt x="0" y="25150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1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436352" y="6153418"/>
            <a:ext cx="5256294" cy="2956665"/>
          </a:xfrm>
          <a:custGeom>
            <a:avLst/>
            <a:gdLst/>
            <a:ahLst/>
            <a:cxnLst/>
            <a:rect r="r" b="b" t="t" l="l"/>
            <a:pathLst>
              <a:path h="2956665" w="5256294">
                <a:moveTo>
                  <a:pt x="0" y="0"/>
                </a:moveTo>
                <a:lnTo>
                  <a:pt x="5256293" y="0"/>
                </a:lnTo>
                <a:lnTo>
                  <a:pt x="5256293" y="2956665"/>
                </a:lnTo>
                <a:lnTo>
                  <a:pt x="0" y="29566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877159" y="6323748"/>
            <a:ext cx="3266841" cy="3266841"/>
          </a:xfrm>
          <a:custGeom>
            <a:avLst/>
            <a:gdLst/>
            <a:ahLst/>
            <a:cxnLst/>
            <a:rect r="r" b="b" t="t" l="l"/>
            <a:pathLst>
              <a:path h="3266841" w="3266841">
                <a:moveTo>
                  <a:pt x="0" y="0"/>
                </a:moveTo>
                <a:lnTo>
                  <a:pt x="3266841" y="0"/>
                </a:lnTo>
                <a:lnTo>
                  <a:pt x="3266841" y="3266841"/>
                </a:lnTo>
                <a:lnTo>
                  <a:pt x="0" y="32668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471148" y="3474297"/>
            <a:ext cx="3239172" cy="2514885"/>
          </a:xfrm>
          <a:custGeom>
            <a:avLst/>
            <a:gdLst/>
            <a:ahLst/>
            <a:cxnLst/>
            <a:rect r="r" b="b" t="t" l="l"/>
            <a:pathLst>
              <a:path h="2514885" w="3239172">
                <a:moveTo>
                  <a:pt x="0" y="0"/>
                </a:moveTo>
                <a:lnTo>
                  <a:pt x="3239172" y="0"/>
                </a:lnTo>
                <a:lnTo>
                  <a:pt x="3239172" y="2514885"/>
                </a:lnTo>
                <a:lnTo>
                  <a:pt x="0" y="25148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674030" y="2958111"/>
            <a:ext cx="1594236" cy="1773628"/>
          </a:xfrm>
          <a:custGeom>
            <a:avLst/>
            <a:gdLst/>
            <a:ahLst/>
            <a:cxnLst/>
            <a:rect r="r" b="b" t="t" l="l"/>
            <a:pathLst>
              <a:path h="1773628" w="1594236">
                <a:moveTo>
                  <a:pt x="0" y="0"/>
                </a:moveTo>
                <a:lnTo>
                  <a:pt x="1594236" y="0"/>
                </a:lnTo>
                <a:lnTo>
                  <a:pt x="1594236" y="1773628"/>
                </a:lnTo>
                <a:lnTo>
                  <a:pt x="0" y="17736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5400000">
            <a:off x="5415236" y="8497138"/>
            <a:ext cx="1594236" cy="1773628"/>
          </a:xfrm>
          <a:custGeom>
            <a:avLst/>
            <a:gdLst/>
            <a:ahLst/>
            <a:cxnLst/>
            <a:rect r="r" b="b" t="t" l="l"/>
            <a:pathLst>
              <a:path h="1773628" w="1594236">
                <a:moveTo>
                  <a:pt x="0" y="0"/>
                </a:moveTo>
                <a:lnTo>
                  <a:pt x="1594236" y="0"/>
                </a:lnTo>
                <a:lnTo>
                  <a:pt x="1594236" y="1773628"/>
                </a:lnTo>
                <a:lnTo>
                  <a:pt x="0" y="17736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10800000">
            <a:off x="4099216" y="5436934"/>
            <a:ext cx="1594236" cy="1773628"/>
          </a:xfrm>
          <a:custGeom>
            <a:avLst/>
            <a:gdLst/>
            <a:ahLst/>
            <a:cxnLst/>
            <a:rect r="r" b="b" t="t" l="l"/>
            <a:pathLst>
              <a:path h="1773628" w="1594236">
                <a:moveTo>
                  <a:pt x="0" y="0"/>
                </a:moveTo>
                <a:lnTo>
                  <a:pt x="1594236" y="0"/>
                </a:lnTo>
                <a:lnTo>
                  <a:pt x="1594236" y="1773628"/>
                </a:lnTo>
                <a:lnTo>
                  <a:pt x="0" y="17736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12919">
            <a:off x="1675366" y="1184973"/>
            <a:ext cx="7638374" cy="7917054"/>
          </a:xfrm>
          <a:custGeom>
            <a:avLst/>
            <a:gdLst/>
            <a:ahLst/>
            <a:cxnLst/>
            <a:rect r="r" b="b" t="t" l="l"/>
            <a:pathLst>
              <a:path h="7917054" w="7638374">
                <a:moveTo>
                  <a:pt x="0" y="0"/>
                </a:moveTo>
                <a:lnTo>
                  <a:pt x="7638374" y="0"/>
                </a:lnTo>
                <a:lnTo>
                  <a:pt x="7638374" y="7917054"/>
                </a:lnTo>
                <a:lnTo>
                  <a:pt x="0" y="7917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51352" y="1391838"/>
            <a:ext cx="6886402" cy="6523381"/>
          </a:xfrm>
          <a:custGeom>
            <a:avLst/>
            <a:gdLst/>
            <a:ahLst/>
            <a:cxnLst/>
            <a:rect r="r" b="b" t="t" l="l"/>
            <a:pathLst>
              <a:path h="6523381" w="6886402">
                <a:moveTo>
                  <a:pt x="0" y="0"/>
                </a:moveTo>
                <a:lnTo>
                  <a:pt x="6886402" y="0"/>
                </a:lnTo>
                <a:lnTo>
                  <a:pt x="6886402" y="6523381"/>
                </a:lnTo>
                <a:lnTo>
                  <a:pt x="0" y="65233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069039" y="3608407"/>
            <a:ext cx="7687455" cy="3070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54"/>
              </a:lnSpc>
            </a:pPr>
            <a:r>
              <a:rPr lang="en-US" sz="7140" b="true">
                <a:solidFill>
                  <a:srgbClr val="264C3D"/>
                </a:solidFill>
                <a:latin typeface="Arita Buri Bold"/>
                <a:ea typeface="Arita Buri Bold"/>
                <a:cs typeface="Arita Buri Bold"/>
                <a:sym typeface="Arita Buri Bold"/>
              </a:rPr>
              <a:t>Fonctionnement                et </a:t>
            </a:r>
          </a:p>
          <a:p>
            <a:pPr algn="l" marL="0" indent="0" lvl="0">
              <a:lnSpc>
                <a:spcPts val="7854"/>
              </a:lnSpc>
            </a:pPr>
            <a:r>
              <a:rPr lang="en-US" b="true" sz="7140">
                <a:solidFill>
                  <a:srgbClr val="264C3D"/>
                </a:solidFill>
                <a:latin typeface="Arita Buri Bold"/>
                <a:ea typeface="Arita Buri Bold"/>
                <a:cs typeface="Arita Buri Bold"/>
                <a:sym typeface="Arita Buri Bold"/>
              </a:rPr>
              <a:t>Composants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13075" y="1819139"/>
            <a:ext cx="10727221" cy="1287051"/>
            <a:chOff x="0" y="0"/>
            <a:chExt cx="14302962" cy="171606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76200"/>
              <a:ext cx="14302962" cy="924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460"/>
                </a:lnSpc>
              </a:pPr>
              <a:r>
                <a:rPr lang="en-US" b="true" sz="4200">
                  <a:solidFill>
                    <a:srgbClr val="02C1C2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Scénarios d'Utilisation Détaillés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095984"/>
              <a:ext cx="14302962" cy="5370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92"/>
                </a:lnSpc>
              </a:pPr>
              <a:r>
                <a:rPr lang="en-US" sz="2422">
                  <a:solidFill>
                    <a:srgbClr val="545454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 Comment Notre Système Améliore Votre Quotidien</a:t>
              </a:r>
            </a:p>
          </p:txBody>
        </p:sp>
      </p:grpSp>
      <p:sp>
        <p:nvSpPr>
          <p:cNvPr name="AutoShape 5" id="5"/>
          <p:cNvSpPr/>
          <p:nvPr/>
        </p:nvSpPr>
        <p:spPr>
          <a:xfrm>
            <a:off x="-334521" y="4831889"/>
            <a:ext cx="24171458" cy="0"/>
          </a:xfrm>
          <a:prstGeom prst="line">
            <a:avLst/>
          </a:prstGeom>
          <a:ln cap="flat" w="28575">
            <a:solidFill>
              <a:srgbClr val="63B8A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3417222" y="5477754"/>
            <a:ext cx="2647483" cy="824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5"/>
              </a:lnSpc>
            </a:pPr>
            <a:r>
              <a:rPr lang="en-US" sz="6024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52811" y="5477754"/>
            <a:ext cx="2647483" cy="824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5"/>
              </a:lnSpc>
            </a:pPr>
            <a:r>
              <a:rPr lang="en-US" sz="6024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22310" y="6216763"/>
            <a:ext cx="5230938" cy="2538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7"/>
              </a:lnSpc>
            </a:pPr>
            <a:r>
              <a:rPr lang="en-US" sz="260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Scéna</a:t>
            </a:r>
            <a:r>
              <a:rPr lang="en-US" sz="260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rio 1: </a:t>
            </a:r>
          </a:p>
          <a:p>
            <a:pPr algn="l">
              <a:lnSpc>
                <a:spcPts val="4067"/>
              </a:lnSpc>
            </a:pPr>
            <a:r>
              <a:rPr lang="en-US" sz="260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Allumage et extinction automatique par détection de présence.</a:t>
            </a:r>
          </a:p>
          <a:p>
            <a:pPr algn="l">
              <a:lnSpc>
                <a:spcPts val="4067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7053249" y="6378688"/>
            <a:ext cx="4729208" cy="2187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1"/>
              </a:lnSpc>
            </a:pPr>
            <a:r>
              <a:rPr lang="en-US" sz="250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Scéna</a:t>
            </a:r>
            <a:r>
              <a:rPr lang="en-US" sz="250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rio 2: </a:t>
            </a:r>
          </a:p>
          <a:p>
            <a:pPr algn="l">
              <a:lnSpc>
                <a:spcPts val="3911"/>
              </a:lnSpc>
            </a:pPr>
            <a:r>
              <a:rPr lang="en-US" sz="250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Affichage de la température en temps réel.</a:t>
            </a:r>
          </a:p>
          <a:p>
            <a:pPr algn="l">
              <a:lnSpc>
                <a:spcPts val="2819"/>
              </a:lnSpc>
            </a:pPr>
          </a:p>
          <a:p>
            <a:pPr algn="l">
              <a:lnSpc>
                <a:spcPts val="281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2387294" y="5477754"/>
            <a:ext cx="2647483" cy="824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5"/>
              </a:lnSpc>
            </a:pPr>
            <a:r>
              <a:rPr lang="en-US" sz="6024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257005" y="6378688"/>
            <a:ext cx="5002295" cy="2457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1"/>
              </a:lnSpc>
            </a:pPr>
            <a:r>
              <a:rPr lang="en-US" sz="250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Scéna</a:t>
            </a:r>
            <a:r>
              <a:rPr lang="en-US" sz="250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rio 3: </a:t>
            </a:r>
          </a:p>
          <a:p>
            <a:pPr algn="l">
              <a:lnSpc>
                <a:spcPts val="3911"/>
              </a:lnSpc>
            </a:pPr>
            <a:r>
              <a:rPr lang="en-US" sz="250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Réduction de la lumière en fonction de la température ambiante.</a:t>
            </a:r>
          </a:p>
          <a:p>
            <a:pPr algn="l">
              <a:lnSpc>
                <a:spcPts val="3911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5400000">
            <a:off x="15367858" y="254373"/>
            <a:ext cx="2479709" cy="2758740"/>
          </a:xfrm>
          <a:custGeom>
            <a:avLst/>
            <a:gdLst/>
            <a:ahLst/>
            <a:cxnLst/>
            <a:rect r="r" b="b" t="t" l="l"/>
            <a:pathLst>
              <a:path h="2758740" w="2479709">
                <a:moveTo>
                  <a:pt x="0" y="0"/>
                </a:moveTo>
                <a:lnTo>
                  <a:pt x="2479709" y="0"/>
                </a:lnTo>
                <a:lnTo>
                  <a:pt x="2479709" y="2758740"/>
                </a:lnTo>
                <a:lnTo>
                  <a:pt x="0" y="27587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598921" y="4501689"/>
            <a:ext cx="714670" cy="714670"/>
          </a:xfrm>
          <a:custGeom>
            <a:avLst/>
            <a:gdLst/>
            <a:ahLst/>
            <a:cxnLst/>
            <a:rect r="r" b="b" t="t" l="l"/>
            <a:pathLst>
              <a:path h="714670" w="714670">
                <a:moveTo>
                  <a:pt x="0" y="0"/>
                </a:moveTo>
                <a:lnTo>
                  <a:pt x="714671" y="0"/>
                </a:lnTo>
                <a:lnTo>
                  <a:pt x="714671" y="714670"/>
                </a:lnTo>
                <a:lnTo>
                  <a:pt x="0" y="7146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429330" y="4591963"/>
            <a:ext cx="714670" cy="714670"/>
          </a:xfrm>
          <a:custGeom>
            <a:avLst/>
            <a:gdLst/>
            <a:ahLst/>
            <a:cxnLst/>
            <a:rect r="r" b="b" t="t" l="l"/>
            <a:pathLst>
              <a:path h="714670" w="714670">
                <a:moveTo>
                  <a:pt x="0" y="0"/>
                </a:moveTo>
                <a:lnTo>
                  <a:pt x="714670" y="0"/>
                </a:lnTo>
                <a:lnTo>
                  <a:pt x="714670" y="714670"/>
                </a:lnTo>
                <a:lnTo>
                  <a:pt x="0" y="7146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400860" y="4501689"/>
            <a:ext cx="714670" cy="714670"/>
          </a:xfrm>
          <a:custGeom>
            <a:avLst/>
            <a:gdLst/>
            <a:ahLst/>
            <a:cxnLst/>
            <a:rect r="r" b="b" t="t" l="l"/>
            <a:pathLst>
              <a:path h="714670" w="714670">
                <a:moveTo>
                  <a:pt x="0" y="0"/>
                </a:moveTo>
                <a:lnTo>
                  <a:pt x="714671" y="0"/>
                </a:lnTo>
                <a:lnTo>
                  <a:pt x="714671" y="714670"/>
                </a:lnTo>
                <a:lnTo>
                  <a:pt x="0" y="7146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400000">
            <a:off x="14211872" y="20112"/>
            <a:ext cx="3234132" cy="3598054"/>
          </a:xfrm>
          <a:custGeom>
            <a:avLst/>
            <a:gdLst/>
            <a:ahLst/>
            <a:cxnLst/>
            <a:rect r="r" b="b" t="t" l="l"/>
            <a:pathLst>
              <a:path h="3598054" w="3234132">
                <a:moveTo>
                  <a:pt x="0" y="0"/>
                </a:moveTo>
                <a:lnTo>
                  <a:pt x="3234131" y="0"/>
                </a:lnTo>
                <a:lnTo>
                  <a:pt x="3234131" y="3598054"/>
                </a:lnTo>
                <a:lnTo>
                  <a:pt x="0" y="359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39024">
            <a:off x="-1616818" y="1568929"/>
            <a:ext cx="8898435" cy="8898435"/>
          </a:xfrm>
          <a:custGeom>
            <a:avLst/>
            <a:gdLst/>
            <a:ahLst/>
            <a:cxnLst/>
            <a:rect r="r" b="b" t="t" l="l"/>
            <a:pathLst>
              <a:path h="8898435" w="8898435">
                <a:moveTo>
                  <a:pt x="0" y="0"/>
                </a:moveTo>
                <a:lnTo>
                  <a:pt x="8898435" y="0"/>
                </a:lnTo>
                <a:lnTo>
                  <a:pt x="8898435" y="8898435"/>
                </a:lnTo>
                <a:lnTo>
                  <a:pt x="0" y="8898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0647" y="3500404"/>
            <a:ext cx="6874534" cy="5035487"/>
          </a:xfrm>
          <a:custGeom>
            <a:avLst/>
            <a:gdLst/>
            <a:ahLst/>
            <a:cxnLst/>
            <a:rect r="r" b="b" t="t" l="l"/>
            <a:pathLst>
              <a:path h="5035487" w="6874534">
                <a:moveTo>
                  <a:pt x="0" y="0"/>
                </a:moveTo>
                <a:lnTo>
                  <a:pt x="6874534" y="0"/>
                </a:lnTo>
                <a:lnTo>
                  <a:pt x="6874534" y="5035486"/>
                </a:lnTo>
                <a:lnTo>
                  <a:pt x="0" y="50354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104145" y="3870803"/>
            <a:ext cx="10270357" cy="2985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18"/>
              </a:lnSpc>
            </a:pPr>
            <a:r>
              <a:rPr lang="en-US" sz="6925" b="true">
                <a:solidFill>
                  <a:srgbClr val="264C3D"/>
                </a:solidFill>
                <a:latin typeface="Arita Buri Bold"/>
                <a:ea typeface="Arita Buri Bold"/>
                <a:cs typeface="Arita Buri Bold"/>
                <a:sym typeface="Arita Buri Bold"/>
              </a:rPr>
              <a:t>Les Composants Matériels : </a:t>
            </a:r>
          </a:p>
          <a:p>
            <a:pPr algn="l" marL="0" indent="0" lvl="0">
              <a:lnSpc>
                <a:spcPts val="7618"/>
              </a:lnSpc>
            </a:pPr>
            <a:r>
              <a:rPr lang="en-US" b="true" sz="6925">
                <a:solidFill>
                  <a:srgbClr val="264C3D"/>
                </a:solidFill>
                <a:latin typeface="Arita Buri Bold"/>
                <a:ea typeface="Arita Buri Bold"/>
                <a:cs typeface="Arita Buri Bold"/>
                <a:sym typeface="Arita Buri Bold"/>
              </a:rPr>
              <a:t>Un Détail Approfondi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6191" y="861410"/>
            <a:ext cx="5326692" cy="8896071"/>
          </a:xfrm>
          <a:prstGeom prst="rect">
            <a:avLst/>
          </a:prstGeom>
          <a:solidFill>
            <a:srgbClr val="D4DBDB"/>
          </a:solid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514106" y="1333300"/>
            <a:ext cx="3103460" cy="2328939"/>
          </a:xfrm>
          <a:custGeom>
            <a:avLst/>
            <a:gdLst/>
            <a:ahLst/>
            <a:cxnLst/>
            <a:rect r="r" b="b" t="t" l="l"/>
            <a:pathLst>
              <a:path h="2328939" w="3103460">
                <a:moveTo>
                  <a:pt x="0" y="0"/>
                </a:moveTo>
                <a:lnTo>
                  <a:pt x="3103460" y="0"/>
                </a:lnTo>
                <a:lnTo>
                  <a:pt x="3103460" y="2328939"/>
                </a:lnTo>
                <a:lnTo>
                  <a:pt x="0" y="23289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9903" y="875544"/>
            <a:ext cx="539445" cy="539445"/>
          </a:xfrm>
          <a:custGeom>
            <a:avLst/>
            <a:gdLst/>
            <a:ahLst/>
            <a:cxnLst/>
            <a:rect r="r" b="b" t="t" l="l"/>
            <a:pathLst>
              <a:path h="539445" w="539445">
                <a:moveTo>
                  <a:pt x="0" y="0"/>
                </a:moveTo>
                <a:lnTo>
                  <a:pt x="539445" y="0"/>
                </a:lnTo>
                <a:lnTo>
                  <a:pt x="539445" y="539445"/>
                </a:lnTo>
                <a:lnTo>
                  <a:pt x="0" y="539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3527" y="7405887"/>
            <a:ext cx="2101121" cy="1979038"/>
          </a:xfrm>
          <a:custGeom>
            <a:avLst/>
            <a:gdLst/>
            <a:ahLst/>
            <a:cxnLst/>
            <a:rect r="r" b="b" t="t" l="l"/>
            <a:pathLst>
              <a:path h="1979038" w="2101121">
                <a:moveTo>
                  <a:pt x="0" y="0"/>
                </a:moveTo>
                <a:lnTo>
                  <a:pt x="2101122" y="0"/>
                </a:lnTo>
                <a:lnTo>
                  <a:pt x="2101122" y="1979038"/>
                </a:lnTo>
                <a:lnTo>
                  <a:pt x="0" y="19790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6627599"/>
            <a:ext cx="537017" cy="537017"/>
          </a:xfrm>
          <a:custGeom>
            <a:avLst/>
            <a:gdLst/>
            <a:ahLst/>
            <a:cxnLst/>
            <a:rect r="r" b="b" t="t" l="l"/>
            <a:pathLst>
              <a:path h="537017" w="537017">
                <a:moveTo>
                  <a:pt x="0" y="0"/>
                </a:moveTo>
                <a:lnTo>
                  <a:pt x="537017" y="0"/>
                </a:lnTo>
                <a:lnTo>
                  <a:pt x="537017" y="537017"/>
                </a:lnTo>
                <a:lnTo>
                  <a:pt x="0" y="5370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rot="0">
            <a:off x="5817231" y="861410"/>
            <a:ext cx="6592484" cy="8896071"/>
          </a:xfrm>
          <a:prstGeom prst="rect">
            <a:avLst/>
          </a:prstGeom>
          <a:solidFill>
            <a:srgbClr val="D4DBDB"/>
          </a:solidFill>
        </p:spPr>
      </p:sp>
      <p:sp>
        <p:nvSpPr>
          <p:cNvPr name="Freeform 8" id="8"/>
          <p:cNvSpPr/>
          <p:nvPr/>
        </p:nvSpPr>
        <p:spPr>
          <a:xfrm flipH="false" flipV="false" rot="0">
            <a:off x="6026405" y="861410"/>
            <a:ext cx="539445" cy="539445"/>
          </a:xfrm>
          <a:custGeom>
            <a:avLst/>
            <a:gdLst/>
            <a:ahLst/>
            <a:cxnLst/>
            <a:rect r="r" b="b" t="t" l="l"/>
            <a:pathLst>
              <a:path h="539445" w="539445">
                <a:moveTo>
                  <a:pt x="0" y="0"/>
                </a:moveTo>
                <a:lnTo>
                  <a:pt x="539445" y="0"/>
                </a:lnTo>
                <a:lnTo>
                  <a:pt x="539445" y="539445"/>
                </a:lnTo>
                <a:lnTo>
                  <a:pt x="0" y="539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245931" y="1414989"/>
            <a:ext cx="3273962" cy="2456890"/>
          </a:xfrm>
          <a:custGeom>
            <a:avLst/>
            <a:gdLst/>
            <a:ahLst/>
            <a:cxnLst/>
            <a:rect r="r" b="b" t="t" l="l"/>
            <a:pathLst>
              <a:path h="2456890" w="3273962">
                <a:moveTo>
                  <a:pt x="0" y="0"/>
                </a:moveTo>
                <a:lnTo>
                  <a:pt x="3273962" y="0"/>
                </a:lnTo>
                <a:lnTo>
                  <a:pt x="3273962" y="2456890"/>
                </a:lnTo>
                <a:lnTo>
                  <a:pt x="0" y="24568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035897" y="5708750"/>
            <a:ext cx="537017" cy="537017"/>
          </a:xfrm>
          <a:custGeom>
            <a:avLst/>
            <a:gdLst/>
            <a:ahLst/>
            <a:cxnLst/>
            <a:rect r="r" b="b" t="t" l="l"/>
            <a:pathLst>
              <a:path h="537017" w="537017">
                <a:moveTo>
                  <a:pt x="0" y="0"/>
                </a:moveTo>
                <a:lnTo>
                  <a:pt x="537017" y="0"/>
                </a:lnTo>
                <a:lnTo>
                  <a:pt x="537017" y="537017"/>
                </a:lnTo>
                <a:lnTo>
                  <a:pt x="0" y="5370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317133" y="6245767"/>
            <a:ext cx="3040155" cy="2857257"/>
          </a:xfrm>
          <a:custGeom>
            <a:avLst/>
            <a:gdLst/>
            <a:ahLst/>
            <a:cxnLst/>
            <a:rect r="r" b="b" t="t" l="l"/>
            <a:pathLst>
              <a:path h="2857257" w="3040155">
                <a:moveTo>
                  <a:pt x="0" y="0"/>
                </a:moveTo>
                <a:lnTo>
                  <a:pt x="3040155" y="0"/>
                </a:lnTo>
                <a:lnTo>
                  <a:pt x="3040155" y="2857257"/>
                </a:lnTo>
                <a:lnTo>
                  <a:pt x="0" y="28572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200" r="0" b="-3200"/>
            </a:stretch>
          </a:blipFill>
        </p:spPr>
      </p:sp>
      <p:sp>
        <p:nvSpPr>
          <p:cNvPr name="AutoShape 12" id="12"/>
          <p:cNvSpPr/>
          <p:nvPr/>
        </p:nvSpPr>
        <p:spPr>
          <a:xfrm rot="0">
            <a:off x="12628790" y="861410"/>
            <a:ext cx="5571834" cy="8896071"/>
          </a:xfrm>
          <a:prstGeom prst="rect">
            <a:avLst/>
          </a:prstGeom>
          <a:solidFill>
            <a:srgbClr val="D4DBDB"/>
          </a:solidFill>
        </p:spPr>
      </p:sp>
      <p:sp>
        <p:nvSpPr>
          <p:cNvPr name="Freeform 13" id="13"/>
          <p:cNvSpPr/>
          <p:nvPr/>
        </p:nvSpPr>
        <p:spPr>
          <a:xfrm flipH="false" flipV="false" rot="0">
            <a:off x="12790715" y="5850887"/>
            <a:ext cx="537017" cy="537017"/>
          </a:xfrm>
          <a:custGeom>
            <a:avLst/>
            <a:gdLst/>
            <a:ahLst/>
            <a:cxnLst/>
            <a:rect r="r" b="b" t="t" l="l"/>
            <a:pathLst>
              <a:path h="537017" w="537017">
                <a:moveTo>
                  <a:pt x="0" y="0"/>
                </a:moveTo>
                <a:lnTo>
                  <a:pt x="537017" y="0"/>
                </a:lnTo>
                <a:lnTo>
                  <a:pt x="537017" y="537017"/>
                </a:lnTo>
                <a:lnTo>
                  <a:pt x="0" y="5370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686505" y="6788494"/>
            <a:ext cx="4311096" cy="2193513"/>
          </a:xfrm>
          <a:custGeom>
            <a:avLst/>
            <a:gdLst/>
            <a:ahLst/>
            <a:cxnLst/>
            <a:rect r="r" b="b" t="t" l="l"/>
            <a:pathLst>
              <a:path h="2193513" w="4311096">
                <a:moveTo>
                  <a:pt x="0" y="0"/>
                </a:moveTo>
                <a:lnTo>
                  <a:pt x="4311096" y="0"/>
                </a:lnTo>
                <a:lnTo>
                  <a:pt x="4311096" y="2193513"/>
                </a:lnTo>
                <a:lnTo>
                  <a:pt x="0" y="21935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8087" r="-124091" b="-13489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873932" y="898791"/>
            <a:ext cx="539445" cy="539445"/>
          </a:xfrm>
          <a:custGeom>
            <a:avLst/>
            <a:gdLst/>
            <a:ahLst/>
            <a:cxnLst/>
            <a:rect r="r" b="b" t="t" l="l"/>
            <a:pathLst>
              <a:path h="539445" w="539445">
                <a:moveTo>
                  <a:pt x="0" y="0"/>
                </a:moveTo>
                <a:lnTo>
                  <a:pt x="539445" y="0"/>
                </a:lnTo>
                <a:lnTo>
                  <a:pt x="539445" y="539445"/>
                </a:lnTo>
                <a:lnTo>
                  <a:pt x="0" y="539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423027" y="1001599"/>
            <a:ext cx="2830065" cy="2830065"/>
          </a:xfrm>
          <a:custGeom>
            <a:avLst/>
            <a:gdLst/>
            <a:ahLst/>
            <a:cxnLst/>
            <a:rect r="r" b="b" t="t" l="l"/>
            <a:pathLst>
              <a:path h="2830065" w="2830065">
                <a:moveTo>
                  <a:pt x="0" y="0"/>
                </a:moveTo>
                <a:lnTo>
                  <a:pt x="2830065" y="0"/>
                </a:lnTo>
                <a:lnTo>
                  <a:pt x="2830065" y="2830065"/>
                </a:lnTo>
                <a:lnTo>
                  <a:pt x="0" y="28300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58002" y="934924"/>
            <a:ext cx="4215668" cy="354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2"/>
              </a:lnSpc>
              <a:spcBef>
                <a:spcPct val="0"/>
              </a:spcBef>
            </a:pPr>
            <a:r>
              <a:rPr lang="en-US" sz="189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Arduino Uno : Microcontrôleur central.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65717" y="6699830"/>
            <a:ext cx="3165682" cy="535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6"/>
              </a:lnSpc>
              <a:spcBef>
                <a:spcPct val="0"/>
              </a:spcBef>
            </a:pPr>
            <a:r>
              <a:rPr lang="en-US" sz="140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Capteur PIR : Détection de mouvement par infrarouge passif.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642050" y="929560"/>
            <a:ext cx="5545336" cy="336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9"/>
              </a:lnSpc>
              <a:spcBef>
                <a:spcPct val="0"/>
              </a:spcBef>
            </a:pPr>
            <a:r>
              <a:rPr lang="en-US" sz="180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Capteur DHT11 : Mesure de la température ambiante.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796373" y="5768447"/>
            <a:ext cx="4933554" cy="350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5"/>
              </a:lnSpc>
              <a:spcBef>
                <a:spcPct val="0"/>
              </a:spcBef>
            </a:pPr>
            <a:r>
              <a:rPr lang="en-US" sz="190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Relais : Commutation de la lumière (On/Off).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413377" y="5910584"/>
            <a:ext cx="4862512" cy="350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5"/>
              </a:lnSpc>
              <a:spcBef>
                <a:spcPct val="0"/>
              </a:spcBef>
            </a:pPr>
            <a:r>
              <a:rPr lang="en-US" sz="190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Écran LCD (I2C) : Affichage de l'information.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686505" y="942938"/>
            <a:ext cx="4115197" cy="374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1"/>
              </a:lnSpc>
              <a:spcBef>
                <a:spcPct val="0"/>
              </a:spcBef>
            </a:pPr>
            <a:r>
              <a:rPr lang="en-US" sz="200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Bouton poussoir : Contrôle manuel.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686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10657" y="1590218"/>
            <a:ext cx="8311349" cy="8311349"/>
            <a:chOff x="0" y="0"/>
            <a:chExt cx="11081798" cy="11081798"/>
          </a:xfrm>
        </p:grpSpPr>
        <p:sp>
          <p:nvSpPr>
            <p:cNvPr name="Freeform 3" id="3"/>
            <p:cNvSpPr/>
            <p:nvPr/>
          </p:nvSpPr>
          <p:spPr>
            <a:xfrm flipH="false" flipV="false" rot="5219993">
              <a:off x="268710" y="268710"/>
              <a:ext cx="10544378" cy="10544378"/>
            </a:xfrm>
            <a:custGeom>
              <a:avLst/>
              <a:gdLst/>
              <a:ahLst/>
              <a:cxnLst/>
              <a:rect r="r" b="b" t="t" l="l"/>
              <a:pathLst>
                <a:path h="10544378" w="10544378">
                  <a:moveTo>
                    <a:pt x="0" y="0"/>
                  </a:moveTo>
                  <a:lnTo>
                    <a:pt x="10544378" y="0"/>
                  </a:lnTo>
                  <a:lnTo>
                    <a:pt x="10544378" y="10544378"/>
                  </a:lnTo>
                  <a:lnTo>
                    <a:pt x="0" y="105443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38205" y="1801316"/>
              <a:ext cx="9405389" cy="7479165"/>
            </a:xfrm>
            <a:custGeom>
              <a:avLst/>
              <a:gdLst/>
              <a:ahLst/>
              <a:cxnLst/>
              <a:rect r="r" b="b" t="t" l="l"/>
              <a:pathLst>
                <a:path h="7479165" w="9405389">
                  <a:moveTo>
                    <a:pt x="0" y="0"/>
                  </a:moveTo>
                  <a:lnTo>
                    <a:pt x="9405388" y="0"/>
                  </a:lnTo>
                  <a:lnTo>
                    <a:pt x="9405388" y="7479166"/>
                  </a:lnTo>
                  <a:lnTo>
                    <a:pt x="0" y="74791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36024" y="4323975"/>
            <a:ext cx="9695047" cy="1870739"/>
            <a:chOff x="0" y="0"/>
            <a:chExt cx="12926729" cy="2494319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76200"/>
              <a:ext cx="12926729" cy="1840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460"/>
                </a:lnSpc>
              </a:pPr>
              <a:r>
                <a:rPr lang="en-US" b="true" sz="4200">
                  <a:solidFill>
                    <a:srgbClr val="09427D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Composants Logiciels et Environnement de Développement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882783"/>
              <a:ext cx="12926729" cy="6115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7"/>
                </a:lnSpc>
              </a:pPr>
              <a:r>
                <a:rPr lang="en-US" sz="2748">
                  <a:solidFill>
                    <a:srgbClr val="FFFFF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 Logiciel et Développement : Le Cerveau du Système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1822030"/>
            <a:ext cx="6819940" cy="6642941"/>
            <a:chOff x="0" y="0"/>
            <a:chExt cx="9093253" cy="885725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093253" cy="3445153"/>
              <a:chOff x="0" y="0"/>
              <a:chExt cx="4782157" cy="1811812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782157" cy="1811812"/>
              </a:xfrm>
              <a:custGeom>
                <a:avLst/>
                <a:gdLst/>
                <a:ahLst/>
                <a:cxnLst/>
                <a:rect r="r" b="b" t="t" l="l"/>
                <a:pathLst>
                  <a:path h="1811812" w="4782157">
                    <a:moveTo>
                      <a:pt x="4657697" y="1811812"/>
                    </a:moveTo>
                    <a:lnTo>
                      <a:pt x="124460" y="1811812"/>
                    </a:lnTo>
                    <a:cubicBezTo>
                      <a:pt x="55880" y="1811812"/>
                      <a:pt x="0" y="1755932"/>
                      <a:pt x="0" y="168735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657697" y="0"/>
                    </a:lnTo>
                    <a:cubicBezTo>
                      <a:pt x="4726277" y="0"/>
                      <a:pt x="4782157" y="55880"/>
                      <a:pt x="4782157" y="124460"/>
                    </a:cubicBezTo>
                    <a:lnTo>
                      <a:pt x="4782157" y="1687352"/>
                    </a:lnTo>
                    <a:cubicBezTo>
                      <a:pt x="4782157" y="1755932"/>
                      <a:pt x="4726277" y="1811812"/>
                      <a:pt x="4657697" y="1811812"/>
                    </a:cubicBezTo>
                    <a:close/>
                  </a:path>
                </a:pathLst>
              </a:custGeom>
              <a:solidFill>
                <a:srgbClr val="63B8A7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0" y="6343757"/>
              <a:ext cx="9093253" cy="2513498"/>
              <a:chOff x="0" y="0"/>
              <a:chExt cx="4782157" cy="1321853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4782157" cy="1321853"/>
              </a:xfrm>
              <a:custGeom>
                <a:avLst/>
                <a:gdLst/>
                <a:ahLst/>
                <a:cxnLst/>
                <a:rect r="r" b="b" t="t" l="l"/>
                <a:pathLst>
                  <a:path h="1321853" w="4782157">
                    <a:moveTo>
                      <a:pt x="4657697" y="1321853"/>
                    </a:moveTo>
                    <a:lnTo>
                      <a:pt x="124460" y="1321853"/>
                    </a:lnTo>
                    <a:cubicBezTo>
                      <a:pt x="55880" y="1321853"/>
                      <a:pt x="0" y="1265973"/>
                      <a:pt x="0" y="119739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657697" y="0"/>
                    </a:lnTo>
                    <a:cubicBezTo>
                      <a:pt x="4726277" y="0"/>
                      <a:pt x="4782157" y="55880"/>
                      <a:pt x="4782157" y="124460"/>
                    </a:cubicBezTo>
                    <a:lnTo>
                      <a:pt x="4782157" y="1197393"/>
                    </a:lnTo>
                    <a:cubicBezTo>
                      <a:pt x="4782157" y="1265973"/>
                      <a:pt x="4726277" y="1321853"/>
                      <a:pt x="4657697" y="1321853"/>
                    </a:cubicBezTo>
                    <a:close/>
                  </a:path>
                </a:pathLst>
              </a:custGeom>
              <a:solidFill>
                <a:srgbClr val="63B8A7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3637706"/>
              <a:ext cx="9093253" cy="2513498"/>
              <a:chOff x="0" y="0"/>
              <a:chExt cx="4782157" cy="132185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782157" cy="1321853"/>
              </a:xfrm>
              <a:custGeom>
                <a:avLst/>
                <a:gdLst/>
                <a:ahLst/>
                <a:cxnLst/>
                <a:rect r="r" b="b" t="t" l="l"/>
                <a:pathLst>
                  <a:path h="1321853" w="4782157">
                    <a:moveTo>
                      <a:pt x="4657697" y="1321853"/>
                    </a:moveTo>
                    <a:lnTo>
                      <a:pt x="124460" y="1321853"/>
                    </a:lnTo>
                    <a:cubicBezTo>
                      <a:pt x="55880" y="1321853"/>
                      <a:pt x="0" y="1265973"/>
                      <a:pt x="0" y="119739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657697" y="0"/>
                    </a:lnTo>
                    <a:cubicBezTo>
                      <a:pt x="4726277" y="0"/>
                      <a:pt x="4782157" y="55880"/>
                      <a:pt x="4782157" y="124460"/>
                    </a:cubicBezTo>
                    <a:lnTo>
                      <a:pt x="4782157" y="1197393"/>
                    </a:lnTo>
                    <a:cubicBezTo>
                      <a:pt x="4782157" y="1265973"/>
                      <a:pt x="4726277" y="1321853"/>
                      <a:pt x="4657697" y="1321853"/>
                    </a:cubicBezTo>
                    <a:close/>
                  </a:path>
                </a:pathLst>
              </a:custGeom>
              <a:solidFill>
                <a:srgbClr val="264C3D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471735" y="1496252"/>
              <a:ext cx="8149783" cy="4145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70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471735" y="4650754"/>
              <a:ext cx="8149783" cy="4050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571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471735" y="7313401"/>
              <a:ext cx="8149783" cy="5265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679353" y="7795440"/>
            <a:ext cx="7237214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Arita Buri Light"/>
                <a:ea typeface="Arita Buri Light"/>
                <a:cs typeface="Arita Buri Light"/>
                <a:sym typeface="Arita Buri Light"/>
              </a:rPr>
              <a:t> Option de simulation pour la phase de test.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5400000">
            <a:off x="15162661" y="-29092"/>
            <a:ext cx="2652042" cy="2950464"/>
          </a:xfrm>
          <a:custGeom>
            <a:avLst/>
            <a:gdLst/>
            <a:ahLst/>
            <a:cxnLst/>
            <a:rect r="r" b="b" t="t" l="l"/>
            <a:pathLst>
              <a:path h="2950464" w="2652042">
                <a:moveTo>
                  <a:pt x="0" y="0"/>
                </a:moveTo>
                <a:lnTo>
                  <a:pt x="2652041" y="0"/>
                </a:lnTo>
                <a:lnTo>
                  <a:pt x="2652041" y="2950465"/>
                </a:lnTo>
                <a:lnTo>
                  <a:pt x="0" y="2950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400000">
            <a:off x="761404" y="6348546"/>
            <a:ext cx="3234132" cy="3598054"/>
          </a:xfrm>
          <a:custGeom>
            <a:avLst/>
            <a:gdLst/>
            <a:ahLst/>
            <a:cxnLst/>
            <a:rect r="r" b="b" t="t" l="l"/>
            <a:pathLst>
              <a:path h="3598054" w="3234132">
                <a:moveTo>
                  <a:pt x="0" y="0"/>
                </a:moveTo>
                <a:lnTo>
                  <a:pt x="3234132" y="0"/>
                </a:lnTo>
                <a:lnTo>
                  <a:pt x="3234132" y="3598054"/>
                </a:lnTo>
                <a:lnTo>
                  <a:pt x="0" y="359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847265" y="2045929"/>
            <a:ext cx="3000916" cy="2288637"/>
          </a:xfrm>
          <a:custGeom>
            <a:avLst/>
            <a:gdLst/>
            <a:ahLst/>
            <a:cxnLst/>
            <a:rect r="r" b="b" t="t" l="l"/>
            <a:pathLst>
              <a:path h="2288637" w="3000916">
                <a:moveTo>
                  <a:pt x="0" y="0"/>
                </a:moveTo>
                <a:lnTo>
                  <a:pt x="3000916" y="0"/>
                </a:lnTo>
                <a:lnTo>
                  <a:pt x="3000916" y="2288637"/>
                </a:lnTo>
                <a:lnTo>
                  <a:pt x="0" y="22886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481952" y="4673940"/>
            <a:ext cx="4742254" cy="1648190"/>
          </a:xfrm>
          <a:custGeom>
            <a:avLst/>
            <a:gdLst/>
            <a:ahLst/>
            <a:cxnLst/>
            <a:rect r="r" b="b" t="t" l="l"/>
            <a:pathLst>
              <a:path h="1648190" w="4742254">
                <a:moveTo>
                  <a:pt x="0" y="0"/>
                </a:moveTo>
                <a:lnTo>
                  <a:pt x="4742254" y="0"/>
                </a:lnTo>
                <a:lnTo>
                  <a:pt x="4742254" y="1648190"/>
                </a:lnTo>
                <a:lnTo>
                  <a:pt x="0" y="16481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4773" r="0" b="-119421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847265" y="6665030"/>
            <a:ext cx="2835260" cy="1788650"/>
          </a:xfrm>
          <a:custGeom>
            <a:avLst/>
            <a:gdLst/>
            <a:ahLst/>
            <a:cxnLst/>
            <a:rect r="r" b="b" t="t" l="l"/>
            <a:pathLst>
              <a:path h="1788650" w="2835260">
                <a:moveTo>
                  <a:pt x="0" y="0"/>
                </a:moveTo>
                <a:lnTo>
                  <a:pt x="2835260" y="0"/>
                </a:lnTo>
                <a:lnTo>
                  <a:pt x="2835260" y="1788650"/>
                </a:lnTo>
                <a:lnTo>
                  <a:pt x="0" y="17886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-1954354" y="2743586"/>
            <a:ext cx="17284898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Arita Buri Bold"/>
                <a:ea typeface="Arita Buri Bold"/>
                <a:cs typeface="Arita Buri Bold"/>
                <a:sym typeface="Arita Buri Bold"/>
              </a:rPr>
              <a:t>Arduino IDE 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598090" y="5114925"/>
            <a:ext cx="1431131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Arita Buri Bold"/>
                <a:ea typeface="Arita Buri Bold"/>
                <a:cs typeface="Arita Buri Bold"/>
                <a:sym typeface="Arita Buri Bold"/>
              </a:rPr>
              <a:t>Code 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631104" y="7137185"/>
            <a:ext cx="3365103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Arita Buri Bold"/>
                <a:ea typeface="Arita Buri Bold"/>
                <a:cs typeface="Arita Buri Bold"/>
                <a:sym typeface="Arita Buri Bold"/>
              </a:rPr>
              <a:t>ISIS (Proteus) 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705367" y="3305561"/>
            <a:ext cx="5108774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Arita Buri Light"/>
                <a:ea typeface="Arita Buri Light"/>
                <a:cs typeface="Arita Buri Light"/>
                <a:sym typeface="Arita Buri Light"/>
              </a:rPr>
              <a:t> L'environnement de programmation.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274466" y="5657850"/>
            <a:ext cx="664210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Arita Buri Light"/>
                <a:ea typeface="Arita Buri Light"/>
                <a:cs typeface="Arita Buri Light"/>
                <a:sym typeface="Arita Buri Light"/>
              </a:rPr>
              <a:t>Option de simulation pour la phase de test.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27845" y="1512158"/>
            <a:ext cx="15632311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63B8A7"/>
                </a:solidFill>
                <a:latin typeface="Arita Buri Bold"/>
                <a:ea typeface="Arita Buri Bold"/>
                <a:cs typeface="Arita Buri Bold"/>
                <a:sym typeface="Arita Buri Bold"/>
              </a:rPr>
              <a:t>Capture d'écran de l'IDE Arduino avec un extrait de code, logo Proteus.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5400000">
            <a:off x="14871907" y="13169"/>
            <a:ext cx="3234132" cy="3598054"/>
          </a:xfrm>
          <a:custGeom>
            <a:avLst/>
            <a:gdLst/>
            <a:ahLst/>
            <a:cxnLst/>
            <a:rect r="r" b="b" t="t" l="l"/>
            <a:pathLst>
              <a:path h="3598054" w="3234132">
                <a:moveTo>
                  <a:pt x="0" y="0"/>
                </a:moveTo>
                <a:lnTo>
                  <a:pt x="3234132" y="0"/>
                </a:lnTo>
                <a:lnTo>
                  <a:pt x="3234132" y="3598054"/>
                </a:lnTo>
                <a:lnTo>
                  <a:pt x="0" y="359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3034627"/>
            <a:ext cx="8740536" cy="6223673"/>
          </a:xfrm>
          <a:custGeom>
            <a:avLst/>
            <a:gdLst/>
            <a:ahLst/>
            <a:cxnLst/>
            <a:rect r="r" b="b" t="t" l="l"/>
            <a:pathLst>
              <a:path h="6223673" w="8740536">
                <a:moveTo>
                  <a:pt x="0" y="0"/>
                </a:moveTo>
                <a:lnTo>
                  <a:pt x="8740536" y="0"/>
                </a:lnTo>
                <a:lnTo>
                  <a:pt x="8740536" y="6223673"/>
                </a:lnTo>
                <a:lnTo>
                  <a:pt x="0" y="62236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1946" y="3021478"/>
            <a:ext cx="7927731" cy="6236822"/>
          </a:xfrm>
          <a:custGeom>
            <a:avLst/>
            <a:gdLst/>
            <a:ahLst/>
            <a:cxnLst/>
            <a:rect r="r" b="b" t="t" l="l"/>
            <a:pathLst>
              <a:path h="6236822" w="7927731">
                <a:moveTo>
                  <a:pt x="0" y="0"/>
                </a:moveTo>
                <a:lnTo>
                  <a:pt x="7927732" y="0"/>
                </a:lnTo>
                <a:lnTo>
                  <a:pt x="7927732" y="6236822"/>
                </a:lnTo>
                <a:lnTo>
                  <a:pt x="0" y="62368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9713717" y="417864"/>
            <a:ext cx="11613828" cy="9451272"/>
            <a:chOff x="0" y="0"/>
            <a:chExt cx="15485104" cy="12601696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5485104" cy="5537608"/>
              <a:chOff x="0" y="0"/>
              <a:chExt cx="5066464" cy="1811812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066464" cy="1811812"/>
              </a:xfrm>
              <a:custGeom>
                <a:avLst/>
                <a:gdLst/>
                <a:ahLst/>
                <a:cxnLst/>
                <a:rect r="r" b="b" t="t" l="l"/>
                <a:pathLst>
                  <a:path h="1811812" w="5066464">
                    <a:moveTo>
                      <a:pt x="4942004" y="1811812"/>
                    </a:moveTo>
                    <a:lnTo>
                      <a:pt x="124460" y="1811812"/>
                    </a:lnTo>
                    <a:cubicBezTo>
                      <a:pt x="55880" y="1811812"/>
                      <a:pt x="0" y="1755932"/>
                      <a:pt x="0" y="168735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942004" y="0"/>
                    </a:lnTo>
                    <a:cubicBezTo>
                      <a:pt x="5010584" y="0"/>
                      <a:pt x="5066464" y="55880"/>
                      <a:pt x="5066464" y="124460"/>
                    </a:cubicBezTo>
                    <a:lnTo>
                      <a:pt x="5066464" y="1687352"/>
                    </a:lnTo>
                    <a:cubicBezTo>
                      <a:pt x="5066464" y="1755932"/>
                      <a:pt x="5010584" y="1811812"/>
                      <a:pt x="4942004" y="1811812"/>
                    </a:cubicBezTo>
                    <a:close/>
                  </a:path>
                </a:pathLst>
              </a:custGeom>
              <a:solidFill>
                <a:srgbClr val="63B8A7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803328" y="2409110"/>
              <a:ext cx="13878447" cy="6622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91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803328" y="7470012"/>
              <a:ext cx="13878447" cy="656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33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803328" y="11746109"/>
              <a:ext cx="13878447" cy="8555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4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5400000">
            <a:off x="13654235" y="417864"/>
            <a:ext cx="11613828" cy="9451272"/>
            <a:chOff x="0" y="0"/>
            <a:chExt cx="15485104" cy="12601696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5485104" cy="5537608"/>
              <a:chOff x="0" y="0"/>
              <a:chExt cx="5066464" cy="181181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066464" cy="1811812"/>
              </a:xfrm>
              <a:custGeom>
                <a:avLst/>
                <a:gdLst/>
                <a:ahLst/>
                <a:cxnLst/>
                <a:rect r="r" b="b" t="t" l="l"/>
                <a:pathLst>
                  <a:path h="1811812" w="5066464">
                    <a:moveTo>
                      <a:pt x="4942004" y="1811812"/>
                    </a:moveTo>
                    <a:lnTo>
                      <a:pt x="124460" y="1811812"/>
                    </a:lnTo>
                    <a:cubicBezTo>
                      <a:pt x="55880" y="1811812"/>
                      <a:pt x="0" y="1755932"/>
                      <a:pt x="0" y="168735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942004" y="0"/>
                    </a:lnTo>
                    <a:cubicBezTo>
                      <a:pt x="5010584" y="0"/>
                      <a:pt x="5066464" y="55880"/>
                      <a:pt x="5066464" y="124460"/>
                    </a:cubicBezTo>
                    <a:lnTo>
                      <a:pt x="5066464" y="1687352"/>
                    </a:lnTo>
                    <a:cubicBezTo>
                      <a:pt x="5066464" y="1755932"/>
                      <a:pt x="5010584" y="1811812"/>
                      <a:pt x="4942004" y="1811812"/>
                    </a:cubicBezTo>
                    <a:close/>
                  </a:path>
                </a:pathLst>
              </a:custGeom>
              <a:solidFill>
                <a:srgbClr val="63B8A7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803328" y="2409110"/>
              <a:ext cx="13878447" cy="6622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91"/>
                </a:lnSpc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803328" y="7470012"/>
              <a:ext cx="13878447" cy="656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33"/>
                </a:lnSpc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803328" y="11746109"/>
              <a:ext cx="13878447" cy="8555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4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5400000">
            <a:off x="7631289" y="269509"/>
            <a:ext cx="11613828" cy="9451272"/>
            <a:chOff x="0" y="0"/>
            <a:chExt cx="15485104" cy="12601696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5485104" cy="5537608"/>
              <a:chOff x="0" y="0"/>
              <a:chExt cx="5066464" cy="1811812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066464" cy="1811812"/>
              </a:xfrm>
              <a:custGeom>
                <a:avLst/>
                <a:gdLst/>
                <a:ahLst/>
                <a:cxnLst/>
                <a:rect r="r" b="b" t="t" l="l"/>
                <a:pathLst>
                  <a:path h="1811812" w="5066464">
                    <a:moveTo>
                      <a:pt x="4942004" y="1811812"/>
                    </a:moveTo>
                    <a:lnTo>
                      <a:pt x="124460" y="1811812"/>
                    </a:lnTo>
                    <a:cubicBezTo>
                      <a:pt x="55880" y="1811812"/>
                      <a:pt x="0" y="1755932"/>
                      <a:pt x="0" y="168735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942004" y="0"/>
                    </a:lnTo>
                    <a:cubicBezTo>
                      <a:pt x="5010584" y="0"/>
                      <a:pt x="5066464" y="55880"/>
                      <a:pt x="5066464" y="124460"/>
                    </a:cubicBezTo>
                    <a:lnTo>
                      <a:pt x="5066464" y="1687352"/>
                    </a:lnTo>
                    <a:cubicBezTo>
                      <a:pt x="5066464" y="1755932"/>
                      <a:pt x="5010584" y="1811812"/>
                      <a:pt x="4942004" y="1811812"/>
                    </a:cubicBezTo>
                    <a:close/>
                  </a:path>
                </a:pathLst>
              </a:custGeom>
              <a:solidFill>
                <a:srgbClr val="63B8A7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803328" y="2409110"/>
              <a:ext cx="13878447" cy="6622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91"/>
                </a:lnSpc>
              </a:pP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803328" y="7470012"/>
              <a:ext cx="13878447" cy="656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33"/>
                </a:lnSpc>
              </a:pP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803328" y="11746109"/>
              <a:ext cx="13878447" cy="8555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40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9734104" y="3730055"/>
            <a:ext cx="7408198" cy="4134745"/>
          </a:xfrm>
          <a:custGeom>
            <a:avLst/>
            <a:gdLst/>
            <a:ahLst/>
            <a:cxnLst/>
            <a:rect r="r" b="b" t="t" l="l"/>
            <a:pathLst>
              <a:path h="4134745" w="7408198">
                <a:moveTo>
                  <a:pt x="0" y="0"/>
                </a:moveTo>
                <a:lnTo>
                  <a:pt x="7408198" y="0"/>
                </a:lnTo>
                <a:lnTo>
                  <a:pt x="7408198" y="4134746"/>
                </a:lnTo>
                <a:lnTo>
                  <a:pt x="0" y="4134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4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596525" y="4544841"/>
            <a:ext cx="7942276" cy="2202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4"/>
              </a:lnSpc>
              <a:spcBef>
                <a:spcPct val="0"/>
              </a:spcBef>
            </a:pPr>
          </a:p>
          <a:p>
            <a:pPr algn="ctr" marL="625066" indent="-312533" lvl="1">
              <a:lnSpc>
                <a:spcPts val="3474"/>
              </a:lnSpc>
              <a:buFont typeface="Arial"/>
              <a:buChar char="•"/>
            </a:pPr>
            <a:r>
              <a:rPr lang="en-US" b="true" sz="2895">
                <a:solidFill>
                  <a:srgbClr val="000000"/>
                </a:solidFill>
                <a:latin typeface="Arita Buri Bold"/>
                <a:ea typeface="Arita Buri Bold"/>
                <a:cs typeface="Arita Buri Bold"/>
                <a:sym typeface="Arita Buri Bold"/>
              </a:rPr>
              <a:t>Les connexions entre les composants.</a:t>
            </a:r>
          </a:p>
          <a:p>
            <a:pPr algn="ctr" marL="625066" indent="-312533" lvl="1">
              <a:lnSpc>
                <a:spcPts val="3474"/>
              </a:lnSpc>
              <a:buFont typeface="Arial"/>
              <a:buChar char="•"/>
            </a:pPr>
            <a:r>
              <a:rPr lang="en-US" b="true" sz="2895">
                <a:solidFill>
                  <a:srgbClr val="000000"/>
                </a:solidFill>
                <a:latin typeface="Arita Buri Bold"/>
                <a:ea typeface="Arita Buri Bold"/>
                <a:cs typeface="Arita Buri Bold"/>
                <a:sym typeface="Arita Buri Bold"/>
              </a:rPr>
              <a:t>L'utilisation du bus I2C pour l'écran LCD.</a:t>
            </a:r>
          </a:p>
          <a:p>
            <a:pPr algn="ctr" marL="625066" indent="-312533" lvl="1">
              <a:lnSpc>
                <a:spcPts val="3474"/>
              </a:lnSpc>
              <a:buFont typeface="Arial"/>
              <a:buChar char="•"/>
            </a:pPr>
            <a:r>
              <a:rPr lang="en-US" b="true" sz="2895">
                <a:solidFill>
                  <a:srgbClr val="000000"/>
                </a:solidFill>
                <a:latin typeface="Arita Buri Bold"/>
                <a:ea typeface="Arita Buri Bold"/>
                <a:cs typeface="Arita Buri Bold"/>
                <a:sym typeface="Arita Buri Bold"/>
              </a:rPr>
              <a:t>Le contrôle du relais par l'Arduino.</a:t>
            </a:r>
          </a:p>
          <a:p>
            <a:pPr algn="ctr">
              <a:lnSpc>
                <a:spcPts val="3474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09977" y="2324615"/>
            <a:ext cx="7549357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63B8A7"/>
                </a:solidFill>
                <a:latin typeface="Arita Buri Bold"/>
                <a:ea typeface="Arita Buri Bold"/>
                <a:cs typeface="Arita Buri Bold"/>
                <a:sym typeface="Arita Buri Bold"/>
              </a:rPr>
              <a:t>Schéma de Câblage Simplifié</a:t>
            </a:r>
          </a:p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63B8A7"/>
                </a:solidFill>
                <a:latin typeface="Arita Buri Bold"/>
                <a:ea typeface="Arita Buri Bold"/>
                <a:cs typeface="Arita Buri Bold"/>
                <a:sym typeface="Arita Buri Bold"/>
              </a:rPr>
              <a:t>Titre: La Connectivité du Système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468262" y="1000125"/>
            <a:ext cx="7939882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FFFFFF"/>
                </a:solidFill>
                <a:latin typeface="Arita Buri Bold"/>
                <a:ea typeface="Arita Buri Bold"/>
                <a:cs typeface="Arita Buri Bold"/>
                <a:sym typeface="Arita Buri Bold"/>
              </a:rPr>
              <a:t>Image: Schéma de câblage simplifié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-5400000">
            <a:off x="9130278" y="6648736"/>
            <a:ext cx="1747003" cy="1943586"/>
          </a:xfrm>
          <a:custGeom>
            <a:avLst/>
            <a:gdLst/>
            <a:ahLst/>
            <a:cxnLst/>
            <a:rect r="r" b="b" t="t" l="l"/>
            <a:pathLst>
              <a:path h="1943586" w="1747003">
                <a:moveTo>
                  <a:pt x="0" y="0"/>
                </a:moveTo>
                <a:lnTo>
                  <a:pt x="1747003" y="0"/>
                </a:lnTo>
                <a:lnTo>
                  <a:pt x="1747003" y="1943586"/>
                </a:lnTo>
                <a:lnTo>
                  <a:pt x="0" y="19435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5400000">
            <a:off x="15942300" y="2993660"/>
            <a:ext cx="1747003" cy="1943586"/>
          </a:xfrm>
          <a:custGeom>
            <a:avLst/>
            <a:gdLst/>
            <a:ahLst/>
            <a:cxnLst/>
            <a:rect r="r" b="b" t="t" l="l"/>
            <a:pathLst>
              <a:path h="1943586" w="1747003">
                <a:moveTo>
                  <a:pt x="0" y="0"/>
                </a:moveTo>
                <a:lnTo>
                  <a:pt x="1747003" y="0"/>
                </a:lnTo>
                <a:lnTo>
                  <a:pt x="1747003" y="1943586"/>
                </a:lnTo>
                <a:lnTo>
                  <a:pt x="0" y="19435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3B8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12919">
            <a:off x="1510388" y="1532144"/>
            <a:ext cx="6968473" cy="7222712"/>
          </a:xfrm>
          <a:custGeom>
            <a:avLst/>
            <a:gdLst/>
            <a:ahLst/>
            <a:cxnLst/>
            <a:rect r="r" b="b" t="t" l="l"/>
            <a:pathLst>
              <a:path h="7222712" w="6968473">
                <a:moveTo>
                  <a:pt x="0" y="0"/>
                </a:moveTo>
                <a:lnTo>
                  <a:pt x="6968473" y="0"/>
                </a:lnTo>
                <a:lnTo>
                  <a:pt x="6968473" y="7222712"/>
                </a:lnTo>
                <a:lnTo>
                  <a:pt x="0" y="72227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53399" y="1720867"/>
            <a:ext cx="6282451" cy="5951267"/>
          </a:xfrm>
          <a:custGeom>
            <a:avLst/>
            <a:gdLst/>
            <a:ahLst/>
            <a:cxnLst/>
            <a:rect r="r" b="b" t="t" l="l"/>
            <a:pathLst>
              <a:path h="5951267" w="6282451">
                <a:moveTo>
                  <a:pt x="0" y="0"/>
                </a:moveTo>
                <a:lnTo>
                  <a:pt x="6282451" y="0"/>
                </a:lnTo>
                <a:lnTo>
                  <a:pt x="6282451" y="5951267"/>
                </a:lnTo>
                <a:lnTo>
                  <a:pt x="0" y="59512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460517" y="4205963"/>
            <a:ext cx="9595794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39"/>
              </a:lnSpc>
              <a:spcBef>
                <a:spcPct val="0"/>
              </a:spcBef>
            </a:pPr>
            <a:r>
              <a:rPr lang="en-US" b="true" sz="5699">
                <a:solidFill>
                  <a:srgbClr val="FFFFFF"/>
                </a:solidFill>
                <a:latin typeface="Arita Buri Bold"/>
                <a:ea typeface="Arita Buri Bold"/>
                <a:cs typeface="Arita Buri Bold"/>
                <a:sym typeface="Arita Buri Bold"/>
              </a:rPr>
              <a:t>Conclusion et Perspectives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3B8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88534" y="3378135"/>
            <a:ext cx="3406448" cy="3530730"/>
          </a:xfrm>
          <a:custGeom>
            <a:avLst/>
            <a:gdLst/>
            <a:ahLst/>
            <a:cxnLst/>
            <a:rect r="r" b="b" t="t" l="l"/>
            <a:pathLst>
              <a:path h="3530730" w="3406448">
                <a:moveTo>
                  <a:pt x="0" y="0"/>
                </a:moveTo>
                <a:lnTo>
                  <a:pt x="3406448" y="0"/>
                </a:lnTo>
                <a:lnTo>
                  <a:pt x="3406448" y="3530730"/>
                </a:lnTo>
                <a:lnTo>
                  <a:pt x="0" y="35307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100000">
            <a:off x="12566890" y="3323626"/>
            <a:ext cx="4487071" cy="4487071"/>
          </a:xfrm>
          <a:custGeom>
            <a:avLst/>
            <a:gdLst/>
            <a:ahLst/>
            <a:cxnLst/>
            <a:rect r="r" b="b" t="t" l="l"/>
            <a:pathLst>
              <a:path h="4487071" w="4487071">
                <a:moveTo>
                  <a:pt x="0" y="0"/>
                </a:moveTo>
                <a:lnTo>
                  <a:pt x="4487071" y="0"/>
                </a:lnTo>
                <a:lnTo>
                  <a:pt x="4487071" y="4487071"/>
                </a:lnTo>
                <a:lnTo>
                  <a:pt x="0" y="44870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432703">
            <a:off x="1500901" y="3579008"/>
            <a:ext cx="3976307" cy="3976307"/>
          </a:xfrm>
          <a:custGeom>
            <a:avLst/>
            <a:gdLst/>
            <a:ahLst/>
            <a:cxnLst/>
            <a:rect r="r" b="b" t="t" l="l"/>
            <a:pathLst>
              <a:path h="3976307" w="3976307">
                <a:moveTo>
                  <a:pt x="0" y="0"/>
                </a:moveTo>
                <a:lnTo>
                  <a:pt x="3976307" y="0"/>
                </a:lnTo>
                <a:lnTo>
                  <a:pt x="3976307" y="3976307"/>
                </a:lnTo>
                <a:lnTo>
                  <a:pt x="0" y="39763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085162" y="4111970"/>
            <a:ext cx="2807784" cy="2666531"/>
            <a:chOff x="0" y="0"/>
            <a:chExt cx="2272030" cy="21577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6510" y="-2540"/>
              <a:ext cx="2273300" cy="2162810"/>
            </a:xfrm>
            <a:custGeom>
              <a:avLst/>
              <a:gdLst/>
              <a:ahLst/>
              <a:cxnLst/>
              <a:rect r="r" b="b" t="t" l="l"/>
              <a:pathLst>
                <a:path h="2162810" w="2273300">
                  <a:moveTo>
                    <a:pt x="83820" y="585470"/>
                  </a:moveTo>
                  <a:cubicBezTo>
                    <a:pt x="66040" y="629920"/>
                    <a:pt x="53340" y="676910"/>
                    <a:pt x="39370" y="722630"/>
                  </a:cubicBezTo>
                  <a:cubicBezTo>
                    <a:pt x="29210" y="755650"/>
                    <a:pt x="21590" y="788670"/>
                    <a:pt x="15240" y="821690"/>
                  </a:cubicBezTo>
                  <a:cubicBezTo>
                    <a:pt x="2540" y="881380"/>
                    <a:pt x="0" y="943610"/>
                    <a:pt x="0" y="1005840"/>
                  </a:cubicBezTo>
                  <a:cubicBezTo>
                    <a:pt x="0" y="1038860"/>
                    <a:pt x="2540" y="1073150"/>
                    <a:pt x="7620" y="1106170"/>
                  </a:cubicBezTo>
                  <a:cubicBezTo>
                    <a:pt x="12700" y="1143000"/>
                    <a:pt x="17780" y="1179830"/>
                    <a:pt x="25400" y="1216660"/>
                  </a:cubicBezTo>
                  <a:cubicBezTo>
                    <a:pt x="34290" y="1261110"/>
                    <a:pt x="41910" y="1304290"/>
                    <a:pt x="58420" y="1346200"/>
                  </a:cubicBezTo>
                  <a:cubicBezTo>
                    <a:pt x="66040" y="1366520"/>
                    <a:pt x="74930" y="1385570"/>
                    <a:pt x="83820" y="1405890"/>
                  </a:cubicBezTo>
                  <a:cubicBezTo>
                    <a:pt x="105410" y="1455420"/>
                    <a:pt x="128270" y="1501140"/>
                    <a:pt x="156210" y="1546860"/>
                  </a:cubicBezTo>
                  <a:cubicBezTo>
                    <a:pt x="165100" y="1562100"/>
                    <a:pt x="175260" y="1577340"/>
                    <a:pt x="185420" y="1592580"/>
                  </a:cubicBezTo>
                  <a:cubicBezTo>
                    <a:pt x="196850" y="1610360"/>
                    <a:pt x="209550" y="1626870"/>
                    <a:pt x="222250" y="1644650"/>
                  </a:cubicBezTo>
                  <a:cubicBezTo>
                    <a:pt x="248920" y="1682750"/>
                    <a:pt x="279400" y="1719580"/>
                    <a:pt x="311150" y="1753870"/>
                  </a:cubicBezTo>
                  <a:cubicBezTo>
                    <a:pt x="322580" y="1766570"/>
                    <a:pt x="334010" y="1778000"/>
                    <a:pt x="345440" y="1789430"/>
                  </a:cubicBezTo>
                  <a:cubicBezTo>
                    <a:pt x="372110" y="1813560"/>
                    <a:pt x="400050" y="1833880"/>
                    <a:pt x="427990" y="1855470"/>
                  </a:cubicBezTo>
                  <a:cubicBezTo>
                    <a:pt x="483870" y="1897380"/>
                    <a:pt x="544830" y="1930400"/>
                    <a:pt x="604520" y="1967230"/>
                  </a:cubicBezTo>
                  <a:cubicBezTo>
                    <a:pt x="665480" y="2005330"/>
                    <a:pt x="727710" y="2038350"/>
                    <a:pt x="792480" y="2067560"/>
                  </a:cubicBezTo>
                  <a:cubicBezTo>
                    <a:pt x="871220" y="2101850"/>
                    <a:pt x="948690" y="2134870"/>
                    <a:pt x="1032510" y="2148840"/>
                  </a:cubicBezTo>
                  <a:cubicBezTo>
                    <a:pt x="1078230" y="2156460"/>
                    <a:pt x="1122680" y="2162810"/>
                    <a:pt x="1168400" y="2161540"/>
                  </a:cubicBezTo>
                  <a:cubicBezTo>
                    <a:pt x="1215390" y="2159000"/>
                    <a:pt x="1262380" y="2153920"/>
                    <a:pt x="1308100" y="2147570"/>
                  </a:cubicBezTo>
                  <a:cubicBezTo>
                    <a:pt x="1374140" y="2138680"/>
                    <a:pt x="1442720" y="2128520"/>
                    <a:pt x="1503680" y="2103120"/>
                  </a:cubicBezTo>
                  <a:cubicBezTo>
                    <a:pt x="1588770" y="2068830"/>
                    <a:pt x="1672590" y="2026920"/>
                    <a:pt x="1747520" y="1974850"/>
                  </a:cubicBezTo>
                  <a:cubicBezTo>
                    <a:pt x="1778000" y="1960880"/>
                    <a:pt x="1807210" y="1946910"/>
                    <a:pt x="1836420" y="1929130"/>
                  </a:cubicBezTo>
                  <a:cubicBezTo>
                    <a:pt x="1844040" y="1925320"/>
                    <a:pt x="1850390" y="1920240"/>
                    <a:pt x="1858010" y="1916430"/>
                  </a:cubicBezTo>
                  <a:cubicBezTo>
                    <a:pt x="1888490" y="1898650"/>
                    <a:pt x="1915160" y="1875790"/>
                    <a:pt x="1943100" y="1852930"/>
                  </a:cubicBezTo>
                  <a:cubicBezTo>
                    <a:pt x="1967230" y="1832610"/>
                    <a:pt x="1987550" y="1809750"/>
                    <a:pt x="2007870" y="1785620"/>
                  </a:cubicBezTo>
                  <a:cubicBezTo>
                    <a:pt x="2030730" y="1760220"/>
                    <a:pt x="2051050" y="1733550"/>
                    <a:pt x="2070100" y="1704340"/>
                  </a:cubicBezTo>
                  <a:cubicBezTo>
                    <a:pt x="2101850" y="1657350"/>
                    <a:pt x="2133600" y="1610360"/>
                    <a:pt x="2162810" y="1562100"/>
                  </a:cubicBezTo>
                  <a:cubicBezTo>
                    <a:pt x="2178050" y="1537970"/>
                    <a:pt x="2190750" y="1511300"/>
                    <a:pt x="2200910" y="1483360"/>
                  </a:cubicBezTo>
                  <a:cubicBezTo>
                    <a:pt x="2222500" y="1427480"/>
                    <a:pt x="2242820" y="1370330"/>
                    <a:pt x="2250440" y="1309370"/>
                  </a:cubicBezTo>
                  <a:cubicBezTo>
                    <a:pt x="2255520" y="1273810"/>
                    <a:pt x="2259330" y="1239520"/>
                    <a:pt x="2261870" y="1203960"/>
                  </a:cubicBezTo>
                  <a:cubicBezTo>
                    <a:pt x="2269490" y="1116330"/>
                    <a:pt x="2272030" y="1028700"/>
                    <a:pt x="2273300" y="939800"/>
                  </a:cubicBezTo>
                  <a:lnTo>
                    <a:pt x="2273300" y="889000"/>
                  </a:lnTo>
                  <a:cubicBezTo>
                    <a:pt x="2272030" y="835660"/>
                    <a:pt x="2261870" y="781050"/>
                    <a:pt x="2245360" y="728980"/>
                  </a:cubicBezTo>
                  <a:cubicBezTo>
                    <a:pt x="2221230" y="654050"/>
                    <a:pt x="2183130" y="584200"/>
                    <a:pt x="2136140" y="520700"/>
                  </a:cubicBezTo>
                  <a:cubicBezTo>
                    <a:pt x="2082800" y="448310"/>
                    <a:pt x="2025650" y="378460"/>
                    <a:pt x="1955800" y="325120"/>
                  </a:cubicBezTo>
                  <a:cubicBezTo>
                    <a:pt x="1915160" y="293370"/>
                    <a:pt x="1875790" y="264160"/>
                    <a:pt x="1832610" y="240030"/>
                  </a:cubicBezTo>
                  <a:cubicBezTo>
                    <a:pt x="1803400" y="223520"/>
                    <a:pt x="1772920" y="207010"/>
                    <a:pt x="1742440" y="191770"/>
                  </a:cubicBezTo>
                  <a:cubicBezTo>
                    <a:pt x="1661160" y="151130"/>
                    <a:pt x="1579880" y="113030"/>
                    <a:pt x="1497330" y="77470"/>
                  </a:cubicBezTo>
                  <a:cubicBezTo>
                    <a:pt x="1418590" y="43180"/>
                    <a:pt x="1336040" y="26670"/>
                    <a:pt x="1253490" y="15240"/>
                  </a:cubicBezTo>
                  <a:cubicBezTo>
                    <a:pt x="1179830" y="5080"/>
                    <a:pt x="1108710" y="0"/>
                    <a:pt x="1037590" y="3810"/>
                  </a:cubicBezTo>
                  <a:cubicBezTo>
                    <a:pt x="952500" y="7620"/>
                    <a:pt x="869950" y="21590"/>
                    <a:pt x="789940" y="41910"/>
                  </a:cubicBezTo>
                  <a:cubicBezTo>
                    <a:pt x="643890" y="76200"/>
                    <a:pt x="506730" y="134620"/>
                    <a:pt x="382270" y="213360"/>
                  </a:cubicBezTo>
                  <a:cubicBezTo>
                    <a:pt x="313690" y="256540"/>
                    <a:pt x="254000" y="313690"/>
                    <a:pt x="204470" y="378460"/>
                  </a:cubicBezTo>
                  <a:cubicBezTo>
                    <a:pt x="156210" y="440690"/>
                    <a:pt x="114300" y="510540"/>
                    <a:pt x="83820" y="585470"/>
                  </a:cubicBezTo>
                  <a:close/>
                </a:path>
              </a:pathLst>
            </a:custGeom>
            <a:blipFill>
              <a:blip r:embed="rId6"/>
              <a:stretch>
                <a:fillRect l="0" t="-2327" r="0" b="-2327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817690" y="3081993"/>
            <a:ext cx="3642399" cy="3459159"/>
            <a:chOff x="0" y="0"/>
            <a:chExt cx="2272030" cy="21577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6510" y="-2540"/>
              <a:ext cx="2273300" cy="2162810"/>
            </a:xfrm>
            <a:custGeom>
              <a:avLst/>
              <a:gdLst/>
              <a:ahLst/>
              <a:cxnLst/>
              <a:rect r="r" b="b" t="t" l="l"/>
              <a:pathLst>
                <a:path h="2162810" w="2273300">
                  <a:moveTo>
                    <a:pt x="83820" y="585470"/>
                  </a:moveTo>
                  <a:cubicBezTo>
                    <a:pt x="66040" y="629920"/>
                    <a:pt x="53340" y="676910"/>
                    <a:pt x="39370" y="722630"/>
                  </a:cubicBezTo>
                  <a:cubicBezTo>
                    <a:pt x="29210" y="755650"/>
                    <a:pt x="21590" y="788670"/>
                    <a:pt x="15240" y="821690"/>
                  </a:cubicBezTo>
                  <a:cubicBezTo>
                    <a:pt x="2540" y="881380"/>
                    <a:pt x="0" y="943610"/>
                    <a:pt x="0" y="1005840"/>
                  </a:cubicBezTo>
                  <a:cubicBezTo>
                    <a:pt x="0" y="1038860"/>
                    <a:pt x="2540" y="1073150"/>
                    <a:pt x="7620" y="1106170"/>
                  </a:cubicBezTo>
                  <a:cubicBezTo>
                    <a:pt x="12700" y="1143000"/>
                    <a:pt x="17780" y="1179830"/>
                    <a:pt x="25400" y="1216660"/>
                  </a:cubicBezTo>
                  <a:cubicBezTo>
                    <a:pt x="34290" y="1261110"/>
                    <a:pt x="41910" y="1304290"/>
                    <a:pt x="58420" y="1346200"/>
                  </a:cubicBezTo>
                  <a:cubicBezTo>
                    <a:pt x="66040" y="1366520"/>
                    <a:pt x="74930" y="1385570"/>
                    <a:pt x="83820" y="1405890"/>
                  </a:cubicBezTo>
                  <a:cubicBezTo>
                    <a:pt x="105410" y="1455420"/>
                    <a:pt x="128270" y="1501140"/>
                    <a:pt x="156210" y="1546860"/>
                  </a:cubicBezTo>
                  <a:cubicBezTo>
                    <a:pt x="165100" y="1562100"/>
                    <a:pt x="175260" y="1577340"/>
                    <a:pt x="185420" y="1592580"/>
                  </a:cubicBezTo>
                  <a:cubicBezTo>
                    <a:pt x="196850" y="1610360"/>
                    <a:pt x="209550" y="1626870"/>
                    <a:pt x="222250" y="1644650"/>
                  </a:cubicBezTo>
                  <a:cubicBezTo>
                    <a:pt x="248920" y="1682750"/>
                    <a:pt x="279400" y="1719580"/>
                    <a:pt x="311150" y="1753870"/>
                  </a:cubicBezTo>
                  <a:cubicBezTo>
                    <a:pt x="322580" y="1766570"/>
                    <a:pt x="334010" y="1778000"/>
                    <a:pt x="345440" y="1789430"/>
                  </a:cubicBezTo>
                  <a:cubicBezTo>
                    <a:pt x="372110" y="1813560"/>
                    <a:pt x="400050" y="1833880"/>
                    <a:pt x="427990" y="1855470"/>
                  </a:cubicBezTo>
                  <a:cubicBezTo>
                    <a:pt x="483870" y="1897380"/>
                    <a:pt x="544830" y="1930400"/>
                    <a:pt x="604520" y="1967230"/>
                  </a:cubicBezTo>
                  <a:cubicBezTo>
                    <a:pt x="665480" y="2005330"/>
                    <a:pt x="727710" y="2038350"/>
                    <a:pt x="792480" y="2067560"/>
                  </a:cubicBezTo>
                  <a:cubicBezTo>
                    <a:pt x="871220" y="2101850"/>
                    <a:pt x="948690" y="2134870"/>
                    <a:pt x="1032510" y="2148840"/>
                  </a:cubicBezTo>
                  <a:cubicBezTo>
                    <a:pt x="1078230" y="2156460"/>
                    <a:pt x="1122680" y="2162810"/>
                    <a:pt x="1168400" y="2161540"/>
                  </a:cubicBezTo>
                  <a:cubicBezTo>
                    <a:pt x="1215390" y="2159000"/>
                    <a:pt x="1262380" y="2153920"/>
                    <a:pt x="1308100" y="2147570"/>
                  </a:cubicBezTo>
                  <a:cubicBezTo>
                    <a:pt x="1374140" y="2138680"/>
                    <a:pt x="1442720" y="2128520"/>
                    <a:pt x="1503680" y="2103120"/>
                  </a:cubicBezTo>
                  <a:cubicBezTo>
                    <a:pt x="1588770" y="2068830"/>
                    <a:pt x="1672590" y="2026920"/>
                    <a:pt x="1747520" y="1974850"/>
                  </a:cubicBezTo>
                  <a:cubicBezTo>
                    <a:pt x="1778000" y="1960880"/>
                    <a:pt x="1807210" y="1946910"/>
                    <a:pt x="1836420" y="1929130"/>
                  </a:cubicBezTo>
                  <a:cubicBezTo>
                    <a:pt x="1844040" y="1925320"/>
                    <a:pt x="1850390" y="1920240"/>
                    <a:pt x="1858010" y="1916430"/>
                  </a:cubicBezTo>
                  <a:cubicBezTo>
                    <a:pt x="1888490" y="1898650"/>
                    <a:pt x="1915160" y="1875790"/>
                    <a:pt x="1943100" y="1852930"/>
                  </a:cubicBezTo>
                  <a:cubicBezTo>
                    <a:pt x="1967230" y="1832610"/>
                    <a:pt x="1987550" y="1809750"/>
                    <a:pt x="2007870" y="1785620"/>
                  </a:cubicBezTo>
                  <a:cubicBezTo>
                    <a:pt x="2030730" y="1760220"/>
                    <a:pt x="2051050" y="1733550"/>
                    <a:pt x="2070100" y="1704340"/>
                  </a:cubicBezTo>
                  <a:cubicBezTo>
                    <a:pt x="2101850" y="1657350"/>
                    <a:pt x="2133600" y="1610360"/>
                    <a:pt x="2162810" y="1562100"/>
                  </a:cubicBezTo>
                  <a:cubicBezTo>
                    <a:pt x="2178050" y="1537970"/>
                    <a:pt x="2190750" y="1511300"/>
                    <a:pt x="2200910" y="1483360"/>
                  </a:cubicBezTo>
                  <a:cubicBezTo>
                    <a:pt x="2222500" y="1427480"/>
                    <a:pt x="2242820" y="1370330"/>
                    <a:pt x="2250440" y="1309370"/>
                  </a:cubicBezTo>
                  <a:cubicBezTo>
                    <a:pt x="2255520" y="1273810"/>
                    <a:pt x="2259330" y="1239520"/>
                    <a:pt x="2261870" y="1203960"/>
                  </a:cubicBezTo>
                  <a:cubicBezTo>
                    <a:pt x="2269490" y="1116330"/>
                    <a:pt x="2272030" y="1028700"/>
                    <a:pt x="2273300" y="939800"/>
                  </a:cubicBezTo>
                  <a:lnTo>
                    <a:pt x="2273300" y="889000"/>
                  </a:lnTo>
                  <a:cubicBezTo>
                    <a:pt x="2272030" y="835660"/>
                    <a:pt x="2261870" y="781050"/>
                    <a:pt x="2245360" y="728980"/>
                  </a:cubicBezTo>
                  <a:cubicBezTo>
                    <a:pt x="2221230" y="654050"/>
                    <a:pt x="2183130" y="584200"/>
                    <a:pt x="2136140" y="520700"/>
                  </a:cubicBezTo>
                  <a:cubicBezTo>
                    <a:pt x="2082800" y="448310"/>
                    <a:pt x="2025650" y="378460"/>
                    <a:pt x="1955800" y="325120"/>
                  </a:cubicBezTo>
                  <a:cubicBezTo>
                    <a:pt x="1915160" y="293370"/>
                    <a:pt x="1875790" y="264160"/>
                    <a:pt x="1832610" y="240030"/>
                  </a:cubicBezTo>
                  <a:cubicBezTo>
                    <a:pt x="1803400" y="223520"/>
                    <a:pt x="1772920" y="207010"/>
                    <a:pt x="1742440" y="191770"/>
                  </a:cubicBezTo>
                  <a:cubicBezTo>
                    <a:pt x="1661160" y="151130"/>
                    <a:pt x="1579880" y="113030"/>
                    <a:pt x="1497330" y="77470"/>
                  </a:cubicBezTo>
                  <a:cubicBezTo>
                    <a:pt x="1418590" y="43180"/>
                    <a:pt x="1336040" y="26670"/>
                    <a:pt x="1253490" y="15240"/>
                  </a:cubicBezTo>
                  <a:cubicBezTo>
                    <a:pt x="1179830" y="5080"/>
                    <a:pt x="1108710" y="0"/>
                    <a:pt x="1037590" y="3810"/>
                  </a:cubicBezTo>
                  <a:cubicBezTo>
                    <a:pt x="952500" y="7620"/>
                    <a:pt x="869950" y="21590"/>
                    <a:pt x="789940" y="41910"/>
                  </a:cubicBezTo>
                  <a:cubicBezTo>
                    <a:pt x="643890" y="76200"/>
                    <a:pt x="506730" y="134620"/>
                    <a:pt x="382270" y="213360"/>
                  </a:cubicBezTo>
                  <a:cubicBezTo>
                    <a:pt x="313690" y="256540"/>
                    <a:pt x="254000" y="313690"/>
                    <a:pt x="204470" y="378460"/>
                  </a:cubicBezTo>
                  <a:cubicBezTo>
                    <a:pt x="156210" y="440690"/>
                    <a:pt x="114300" y="510540"/>
                    <a:pt x="83820" y="585470"/>
                  </a:cubicBezTo>
                  <a:close/>
                </a:path>
              </a:pathLst>
            </a:custGeom>
            <a:blipFill>
              <a:blip r:embed="rId7"/>
              <a:stretch>
                <a:fillRect l="0" t="-15506" r="0" b="-15506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434701" y="4111970"/>
            <a:ext cx="2807784" cy="2666531"/>
            <a:chOff x="0" y="0"/>
            <a:chExt cx="2272030" cy="21577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6510" y="-2540"/>
              <a:ext cx="2273300" cy="2162810"/>
            </a:xfrm>
            <a:custGeom>
              <a:avLst/>
              <a:gdLst/>
              <a:ahLst/>
              <a:cxnLst/>
              <a:rect r="r" b="b" t="t" l="l"/>
              <a:pathLst>
                <a:path h="2162810" w="2273300">
                  <a:moveTo>
                    <a:pt x="83820" y="585470"/>
                  </a:moveTo>
                  <a:cubicBezTo>
                    <a:pt x="66040" y="629920"/>
                    <a:pt x="53340" y="676910"/>
                    <a:pt x="39370" y="722630"/>
                  </a:cubicBezTo>
                  <a:cubicBezTo>
                    <a:pt x="29210" y="755650"/>
                    <a:pt x="21590" y="788670"/>
                    <a:pt x="15240" y="821690"/>
                  </a:cubicBezTo>
                  <a:cubicBezTo>
                    <a:pt x="2540" y="881380"/>
                    <a:pt x="0" y="943610"/>
                    <a:pt x="0" y="1005840"/>
                  </a:cubicBezTo>
                  <a:cubicBezTo>
                    <a:pt x="0" y="1038860"/>
                    <a:pt x="2540" y="1073150"/>
                    <a:pt x="7620" y="1106170"/>
                  </a:cubicBezTo>
                  <a:cubicBezTo>
                    <a:pt x="12700" y="1143000"/>
                    <a:pt x="17780" y="1179830"/>
                    <a:pt x="25400" y="1216660"/>
                  </a:cubicBezTo>
                  <a:cubicBezTo>
                    <a:pt x="34290" y="1261110"/>
                    <a:pt x="41910" y="1304290"/>
                    <a:pt x="58420" y="1346200"/>
                  </a:cubicBezTo>
                  <a:cubicBezTo>
                    <a:pt x="66040" y="1366520"/>
                    <a:pt x="74930" y="1385570"/>
                    <a:pt x="83820" y="1405890"/>
                  </a:cubicBezTo>
                  <a:cubicBezTo>
                    <a:pt x="105410" y="1455420"/>
                    <a:pt x="128270" y="1501140"/>
                    <a:pt x="156210" y="1546860"/>
                  </a:cubicBezTo>
                  <a:cubicBezTo>
                    <a:pt x="165100" y="1562100"/>
                    <a:pt x="175260" y="1577340"/>
                    <a:pt x="185420" y="1592580"/>
                  </a:cubicBezTo>
                  <a:cubicBezTo>
                    <a:pt x="196850" y="1610360"/>
                    <a:pt x="209550" y="1626870"/>
                    <a:pt x="222250" y="1644650"/>
                  </a:cubicBezTo>
                  <a:cubicBezTo>
                    <a:pt x="248920" y="1682750"/>
                    <a:pt x="279400" y="1719580"/>
                    <a:pt x="311150" y="1753870"/>
                  </a:cubicBezTo>
                  <a:cubicBezTo>
                    <a:pt x="322580" y="1766570"/>
                    <a:pt x="334010" y="1778000"/>
                    <a:pt x="345440" y="1789430"/>
                  </a:cubicBezTo>
                  <a:cubicBezTo>
                    <a:pt x="372110" y="1813560"/>
                    <a:pt x="400050" y="1833880"/>
                    <a:pt x="427990" y="1855470"/>
                  </a:cubicBezTo>
                  <a:cubicBezTo>
                    <a:pt x="483870" y="1897380"/>
                    <a:pt x="544830" y="1930400"/>
                    <a:pt x="604520" y="1967230"/>
                  </a:cubicBezTo>
                  <a:cubicBezTo>
                    <a:pt x="665480" y="2005330"/>
                    <a:pt x="727710" y="2038350"/>
                    <a:pt x="792480" y="2067560"/>
                  </a:cubicBezTo>
                  <a:cubicBezTo>
                    <a:pt x="871220" y="2101850"/>
                    <a:pt x="948690" y="2134870"/>
                    <a:pt x="1032510" y="2148840"/>
                  </a:cubicBezTo>
                  <a:cubicBezTo>
                    <a:pt x="1078230" y="2156460"/>
                    <a:pt x="1122680" y="2162810"/>
                    <a:pt x="1168400" y="2161540"/>
                  </a:cubicBezTo>
                  <a:cubicBezTo>
                    <a:pt x="1215390" y="2159000"/>
                    <a:pt x="1262380" y="2153920"/>
                    <a:pt x="1308100" y="2147570"/>
                  </a:cubicBezTo>
                  <a:cubicBezTo>
                    <a:pt x="1374140" y="2138680"/>
                    <a:pt x="1442720" y="2128520"/>
                    <a:pt x="1503680" y="2103120"/>
                  </a:cubicBezTo>
                  <a:cubicBezTo>
                    <a:pt x="1588770" y="2068830"/>
                    <a:pt x="1672590" y="2026920"/>
                    <a:pt x="1747520" y="1974850"/>
                  </a:cubicBezTo>
                  <a:cubicBezTo>
                    <a:pt x="1778000" y="1960880"/>
                    <a:pt x="1807210" y="1946910"/>
                    <a:pt x="1836420" y="1929130"/>
                  </a:cubicBezTo>
                  <a:cubicBezTo>
                    <a:pt x="1844040" y="1925320"/>
                    <a:pt x="1850390" y="1920240"/>
                    <a:pt x="1858010" y="1916430"/>
                  </a:cubicBezTo>
                  <a:cubicBezTo>
                    <a:pt x="1888490" y="1898650"/>
                    <a:pt x="1915160" y="1875790"/>
                    <a:pt x="1943100" y="1852930"/>
                  </a:cubicBezTo>
                  <a:cubicBezTo>
                    <a:pt x="1967230" y="1832610"/>
                    <a:pt x="1987550" y="1809750"/>
                    <a:pt x="2007870" y="1785620"/>
                  </a:cubicBezTo>
                  <a:cubicBezTo>
                    <a:pt x="2030730" y="1760220"/>
                    <a:pt x="2051050" y="1733550"/>
                    <a:pt x="2070100" y="1704340"/>
                  </a:cubicBezTo>
                  <a:cubicBezTo>
                    <a:pt x="2101850" y="1657350"/>
                    <a:pt x="2133600" y="1610360"/>
                    <a:pt x="2162810" y="1562100"/>
                  </a:cubicBezTo>
                  <a:cubicBezTo>
                    <a:pt x="2178050" y="1537970"/>
                    <a:pt x="2190750" y="1511300"/>
                    <a:pt x="2200910" y="1483360"/>
                  </a:cubicBezTo>
                  <a:cubicBezTo>
                    <a:pt x="2222500" y="1427480"/>
                    <a:pt x="2242820" y="1370330"/>
                    <a:pt x="2250440" y="1309370"/>
                  </a:cubicBezTo>
                  <a:cubicBezTo>
                    <a:pt x="2255520" y="1273810"/>
                    <a:pt x="2259330" y="1239520"/>
                    <a:pt x="2261870" y="1203960"/>
                  </a:cubicBezTo>
                  <a:cubicBezTo>
                    <a:pt x="2269490" y="1116330"/>
                    <a:pt x="2272030" y="1028700"/>
                    <a:pt x="2273300" y="939800"/>
                  </a:cubicBezTo>
                  <a:lnTo>
                    <a:pt x="2273300" y="889000"/>
                  </a:lnTo>
                  <a:cubicBezTo>
                    <a:pt x="2272030" y="835660"/>
                    <a:pt x="2261870" y="781050"/>
                    <a:pt x="2245360" y="728980"/>
                  </a:cubicBezTo>
                  <a:cubicBezTo>
                    <a:pt x="2221230" y="654050"/>
                    <a:pt x="2183130" y="584200"/>
                    <a:pt x="2136140" y="520700"/>
                  </a:cubicBezTo>
                  <a:cubicBezTo>
                    <a:pt x="2082800" y="448310"/>
                    <a:pt x="2025650" y="378460"/>
                    <a:pt x="1955800" y="325120"/>
                  </a:cubicBezTo>
                  <a:cubicBezTo>
                    <a:pt x="1915160" y="293370"/>
                    <a:pt x="1875790" y="264160"/>
                    <a:pt x="1832610" y="240030"/>
                  </a:cubicBezTo>
                  <a:cubicBezTo>
                    <a:pt x="1803400" y="223520"/>
                    <a:pt x="1772920" y="207010"/>
                    <a:pt x="1742440" y="191770"/>
                  </a:cubicBezTo>
                  <a:cubicBezTo>
                    <a:pt x="1661160" y="151130"/>
                    <a:pt x="1579880" y="113030"/>
                    <a:pt x="1497330" y="77470"/>
                  </a:cubicBezTo>
                  <a:cubicBezTo>
                    <a:pt x="1418590" y="43180"/>
                    <a:pt x="1336040" y="26670"/>
                    <a:pt x="1253490" y="15240"/>
                  </a:cubicBezTo>
                  <a:cubicBezTo>
                    <a:pt x="1179830" y="5080"/>
                    <a:pt x="1108710" y="0"/>
                    <a:pt x="1037590" y="3810"/>
                  </a:cubicBezTo>
                  <a:cubicBezTo>
                    <a:pt x="952500" y="7620"/>
                    <a:pt x="869950" y="21590"/>
                    <a:pt x="789940" y="41910"/>
                  </a:cubicBezTo>
                  <a:cubicBezTo>
                    <a:pt x="643890" y="76200"/>
                    <a:pt x="506730" y="134620"/>
                    <a:pt x="382270" y="213360"/>
                  </a:cubicBezTo>
                  <a:cubicBezTo>
                    <a:pt x="313690" y="256540"/>
                    <a:pt x="254000" y="313690"/>
                    <a:pt x="204470" y="378460"/>
                  </a:cubicBezTo>
                  <a:cubicBezTo>
                    <a:pt x="156210" y="440690"/>
                    <a:pt x="114300" y="510540"/>
                    <a:pt x="83820" y="585470"/>
                  </a:cubicBezTo>
                  <a:close/>
                </a:path>
              </a:pathLst>
            </a:custGeom>
            <a:blipFill>
              <a:blip r:embed="rId8"/>
              <a:stretch>
                <a:fillRect l="0" t="-2960" r="0" b="-296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781867" y="7972293"/>
            <a:ext cx="3414374" cy="933167"/>
            <a:chOff x="0" y="0"/>
            <a:chExt cx="4552499" cy="1244223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33022"/>
              <a:ext cx="4552499" cy="555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12"/>
                </a:lnSpc>
                <a:spcBef>
                  <a:spcPct val="0"/>
                </a:spcBef>
              </a:pPr>
              <a:r>
                <a:rPr lang="en-US" b="true" sz="2593">
                  <a:solidFill>
                    <a:srgbClr val="264C3D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Mr.Adem Somai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711065"/>
              <a:ext cx="4552499" cy="533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327406" y="7972293"/>
            <a:ext cx="3528705" cy="933167"/>
            <a:chOff x="0" y="0"/>
            <a:chExt cx="4704940" cy="1244223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37414"/>
              <a:ext cx="4704940" cy="5563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85"/>
                </a:lnSpc>
                <a:spcBef>
                  <a:spcPct val="0"/>
                </a:spcBef>
              </a:pPr>
              <a:r>
                <a:rPr lang="en-US" b="true" sz="2654">
                  <a:solidFill>
                    <a:srgbClr val="264C3D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Mr.Slim Werghi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711065"/>
              <a:ext cx="4704940" cy="533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6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987276" y="7972293"/>
            <a:ext cx="3518857" cy="933167"/>
            <a:chOff x="0" y="0"/>
            <a:chExt cx="4691810" cy="1244223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37414"/>
              <a:ext cx="4691810" cy="5563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85"/>
                </a:lnSpc>
                <a:spcBef>
                  <a:spcPct val="0"/>
                </a:spcBef>
              </a:pPr>
              <a:r>
                <a:rPr lang="en-US" b="true" sz="2654">
                  <a:solidFill>
                    <a:srgbClr val="264C3D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Mr.Bader Zitouni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711065"/>
              <a:ext cx="4691810" cy="533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3737372" y="1336838"/>
            <a:ext cx="10813256" cy="1199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99"/>
              </a:lnSpc>
            </a:pPr>
            <a:r>
              <a:rPr lang="en-US" b="true" sz="7999" u="none">
                <a:solidFill>
                  <a:srgbClr val="FFFFFF"/>
                </a:solidFill>
                <a:latin typeface="Arita Buri Bold"/>
                <a:ea typeface="Arita Buri Bold"/>
                <a:cs typeface="Arita Buri Bold"/>
                <a:sym typeface="Arita Buri Bold"/>
              </a:rPr>
              <a:t>L'Équipe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686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099999">
            <a:off x="1171316" y="1568044"/>
            <a:ext cx="8019830" cy="8019830"/>
          </a:xfrm>
          <a:custGeom>
            <a:avLst/>
            <a:gdLst/>
            <a:ahLst/>
            <a:cxnLst/>
            <a:rect r="r" b="b" t="t" l="l"/>
            <a:pathLst>
              <a:path h="8019830" w="8019830">
                <a:moveTo>
                  <a:pt x="0" y="0"/>
                </a:moveTo>
                <a:lnTo>
                  <a:pt x="8019830" y="0"/>
                </a:lnTo>
                <a:lnTo>
                  <a:pt x="8019830" y="8019830"/>
                </a:lnTo>
                <a:lnTo>
                  <a:pt x="0" y="80198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925960">
            <a:off x="9635067" y="609665"/>
            <a:ext cx="8019830" cy="8019830"/>
          </a:xfrm>
          <a:custGeom>
            <a:avLst/>
            <a:gdLst/>
            <a:ahLst/>
            <a:cxnLst/>
            <a:rect r="r" b="b" t="t" l="l"/>
            <a:pathLst>
              <a:path h="8019830" w="8019830">
                <a:moveTo>
                  <a:pt x="0" y="0"/>
                </a:moveTo>
                <a:lnTo>
                  <a:pt x="8019830" y="0"/>
                </a:lnTo>
                <a:lnTo>
                  <a:pt x="8019830" y="8019830"/>
                </a:lnTo>
                <a:lnTo>
                  <a:pt x="0" y="8019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23518" y="3692031"/>
            <a:ext cx="4629150" cy="1391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60"/>
              </a:lnSpc>
            </a:pPr>
            <a:r>
              <a:rPr lang="en-US" b="true" sz="4200">
                <a:solidFill>
                  <a:srgbClr val="FFFFFF"/>
                </a:solidFill>
                <a:latin typeface="Arita Buri Bold"/>
                <a:ea typeface="Arita Buri Bold"/>
                <a:cs typeface="Arita Buri Bold"/>
                <a:sym typeface="Arita Buri Bold"/>
              </a:rPr>
              <a:t> </a:t>
            </a:r>
            <a:r>
              <a:rPr lang="en-US" b="true" sz="4200">
                <a:solidFill>
                  <a:srgbClr val="FFFFFF"/>
                </a:solidFill>
                <a:latin typeface="Arita Buri Bold"/>
                <a:ea typeface="Arita Buri Bold"/>
                <a:cs typeface="Arita Buri Bold"/>
                <a:sym typeface="Arita Buri Bold"/>
              </a:rPr>
              <a:t>Perspectives d'Évolution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959940" y="4186732"/>
            <a:ext cx="5653707" cy="1391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b="true" sz="4199">
                <a:solidFill>
                  <a:srgbClr val="FFFFFF"/>
                </a:solidFill>
                <a:latin typeface="Arita Buri Bold"/>
                <a:ea typeface="Arita Buri Bold"/>
                <a:cs typeface="Arita Buri Bold"/>
                <a:sym typeface="Arita Buri Bold"/>
              </a:rPr>
              <a:t>Conclusion :</a:t>
            </a:r>
          </a:p>
          <a:p>
            <a:pPr algn="ctr" marL="0" indent="0" lvl="0">
              <a:lnSpc>
                <a:spcPts val="5460"/>
              </a:lnSpc>
            </a:pPr>
            <a:r>
              <a:rPr lang="en-US" b="true" sz="4200">
                <a:solidFill>
                  <a:srgbClr val="FFFFFF"/>
                </a:solidFill>
                <a:latin typeface="Arita Buri Bold"/>
                <a:ea typeface="Arita Buri Bold"/>
                <a:cs typeface="Arita Buri Bold"/>
                <a:sym typeface="Arita Buri Bold"/>
              </a:rPr>
              <a:t> Un Projet Innovant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3B8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64684">
            <a:off x="2022115" y="4052640"/>
            <a:ext cx="1174844" cy="1217708"/>
          </a:xfrm>
          <a:custGeom>
            <a:avLst/>
            <a:gdLst/>
            <a:ahLst/>
            <a:cxnLst/>
            <a:rect r="r" b="b" t="t" l="l"/>
            <a:pathLst>
              <a:path h="1217708" w="1174844">
                <a:moveTo>
                  <a:pt x="0" y="0"/>
                </a:moveTo>
                <a:lnTo>
                  <a:pt x="1174844" y="0"/>
                </a:lnTo>
                <a:lnTo>
                  <a:pt x="1174844" y="1217707"/>
                </a:lnTo>
                <a:lnTo>
                  <a:pt x="0" y="1217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216357">
            <a:off x="1985200" y="6436423"/>
            <a:ext cx="1151311" cy="1193315"/>
          </a:xfrm>
          <a:custGeom>
            <a:avLst/>
            <a:gdLst/>
            <a:ahLst/>
            <a:cxnLst/>
            <a:rect r="r" b="b" t="t" l="l"/>
            <a:pathLst>
              <a:path h="1193315" w="1151311">
                <a:moveTo>
                  <a:pt x="0" y="0"/>
                </a:moveTo>
                <a:lnTo>
                  <a:pt x="1151311" y="0"/>
                </a:lnTo>
                <a:lnTo>
                  <a:pt x="1151311" y="1193315"/>
                </a:lnTo>
                <a:lnTo>
                  <a:pt x="0" y="11933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14506" y="6689862"/>
            <a:ext cx="692700" cy="689236"/>
          </a:xfrm>
          <a:custGeom>
            <a:avLst/>
            <a:gdLst/>
            <a:ahLst/>
            <a:cxnLst/>
            <a:rect r="r" b="b" t="t" l="l"/>
            <a:pathLst>
              <a:path h="689236" w="692700">
                <a:moveTo>
                  <a:pt x="0" y="0"/>
                </a:moveTo>
                <a:lnTo>
                  <a:pt x="692700" y="0"/>
                </a:lnTo>
                <a:lnTo>
                  <a:pt x="692700" y="689236"/>
                </a:lnTo>
                <a:lnTo>
                  <a:pt x="0" y="6892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739024">
            <a:off x="9340933" y="1028514"/>
            <a:ext cx="8229971" cy="8229971"/>
          </a:xfrm>
          <a:custGeom>
            <a:avLst/>
            <a:gdLst/>
            <a:ahLst/>
            <a:cxnLst/>
            <a:rect r="r" b="b" t="t" l="l"/>
            <a:pathLst>
              <a:path h="8229971" w="8229971">
                <a:moveTo>
                  <a:pt x="0" y="0"/>
                </a:moveTo>
                <a:lnTo>
                  <a:pt x="8229971" y="0"/>
                </a:lnTo>
                <a:lnTo>
                  <a:pt x="8229971" y="8229972"/>
                </a:lnTo>
                <a:lnTo>
                  <a:pt x="0" y="8229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353211" y="3702756"/>
            <a:ext cx="4593086" cy="3364362"/>
          </a:xfrm>
          <a:custGeom>
            <a:avLst/>
            <a:gdLst/>
            <a:ahLst/>
            <a:cxnLst/>
            <a:rect r="r" b="b" t="t" l="l"/>
            <a:pathLst>
              <a:path h="3364362" w="4593086">
                <a:moveTo>
                  <a:pt x="0" y="0"/>
                </a:moveTo>
                <a:lnTo>
                  <a:pt x="4593085" y="0"/>
                </a:lnTo>
                <a:lnTo>
                  <a:pt x="4593085" y="3364362"/>
                </a:lnTo>
                <a:lnTo>
                  <a:pt x="0" y="33643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264038" y="4339388"/>
            <a:ext cx="692700" cy="644211"/>
          </a:xfrm>
          <a:custGeom>
            <a:avLst/>
            <a:gdLst/>
            <a:ahLst/>
            <a:cxnLst/>
            <a:rect r="r" b="b" t="t" l="l"/>
            <a:pathLst>
              <a:path h="644211" w="692700">
                <a:moveTo>
                  <a:pt x="0" y="0"/>
                </a:moveTo>
                <a:lnTo>
                  <a:pt x="692700" y="0"/>
                </a:lnTo>
                <a:lnTo>
                  <a:pt x="692700" y="644211"/>
                </a:lnTo>
                <a:lnTo>
                  <a:pt x="0" y="6442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57117" y="1185713"/>
            <a:ext cx="6743887" cy="1810600"/>
            <a:chOff x="0" y="0"/>
            <a:chExt cx="8991849" cy="241413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28575"/>
              <a:ext cx="8991849" cy="7536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b="true" sz="3600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 </a:t>
              </a:r>
              <a:r>
                <a:rPr lang="en-US" b="true" sz="3600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Perspectives d'Évolution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843003"/>
              <a:ext cx="8991849" cy="15285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095" indent="-237047" lvl="1">
                <a:lnSpc>
                  <a:spcPts val="3074"/>
                </a:lnSpc>
                <a:buFont typeface="Arial"/>
                <a:buChar char="•"/>
              </a:pPr>
              <a:r>
                <a:rPr lang="en-US" sz="2195" spc="21">
                  <a:solidFill>
                    <a:srgbClr val="264C3D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      </a:t>
              </a:r>
              <a:r>
                <a:rPr lang="en-US" sz="2195" spc="21" u="none">
                  <a:solidFill>
                    <a:srgbClr val="264C3D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Titre: Les Futures Évolutions de Notre Système</a:t>
              </a:r>
            </a:p>
            <a:p>
              <a:pPr algn="l">
                <a:lnSpc>
                  <a:spcPts val="3074"/>
                </a:lnSpc>
              </a:pPr>
            </a:p>
            <a:p>
              <a:pPr algn="l" marL="0" indent="0" lvl="0">
                <a:lnSpc>
                  <a:spcPts val="3074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188076" y="6178079"/>
            <a:ext cx="6619279" cy="2215511"/>
            <a:chOff x="0" y="0"/>
            <a:chExt cx="8825705" cy="2954014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28575"/>
              <a:ext cx="8825705" cy="7536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b="true" sz="3600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  2 :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972031"/>
              <a:ext cx="8825705" cy="18103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972250" indent="-324083" lvl="2">
                <a:lnSpc>
                  <a:spcPts val="3152"/>
                </a:lnSpc>
                <a:buFont typeface="Arial"/>
                <a:buChar char="⚬"/>
              </a:pPr>
              <a:r>
                <a:rPr lang="en-US" sz="2251" spc="22">
                  <a:solidFill>
                    <a:srgbClr val="264C3D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Dé</a:t>
              </a:r>
              <a:r>
                <a:rPr lang="en-US" sz="2251" spc="22" u="none">
                  <a:solidFill>
                    <a:srgbClr val="264C3D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veloppement d'une application mobile pour le contrôle à distance.</a:t>
              </a:r>
            </a:p>
            <a:p>
              <a:pPr algn="l">
                <a:lnSpc>
                  <a:spcPts val="2312"/>
                </a:lnSpc>
              </a:pPr>
            </a:p>
            <a:p>
              <a:pPr algn="l" marL="0" indent="0" lvl="0">
                <a:lnSpc>
                  <a:spcPts val="2312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494734" y="3901188"/>
            <a:ext cx="6493561" cy="2268534"/>
            <a:chOff x="0" y="0"/>
            <a:chExt cx="8658081" cy="3024712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28575"/>
              <a:ext cx="8658081" cy="7536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b="true" sz="3600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1: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800378"/>
              <a:ext cx="8658081" cy="22243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1036320" indent="-345440" lvl="2">
                <a:lnSpc>
                  <a:spcPts val="3360"/>
                </a:lnSpc>
                <a:buFont typeface="Arial"/>
                <a:buChar char="⚬"/>
              </a:pPr>
              <a:r>
                <a:rPr lang="en-US" sz="2400" spc="24" u="none">
                  <a:solidFill>
                    <a:srgbClr val="264C3D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Intégration de technologies sans fil (Wi-Fi, Bluetooth).</a:t>
              </a:r>
            </a:p>
            <a:p>
              <a:pPr algn="l">
                <a:lnSpc>
                  <a:spcPts val="3360"/>
                </a:lnSpc>
              </a:pPr>
            </a:p>
            <a:p>
              <a:pPr algn="l" marL="0" indent="0" lvl="0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686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701209">
            <a:off x="1090360" y="1034312"/>
            <a:ext cx="7929090" cy="8218377"/>
          </a:xfrm>
          <a:custGeom>
            <a:avLst/>
            <a:gdLst/>
            <a:ahLst/>
            <a:cxnLst/>
            <a:rect r="r" b="b" t="t" l="l"/>
            <a:pathLst>
              <a:path h="8218377" w="7929090">
                <a:moveTo>
                  <a:pt x="0" y="0"/>
                </a:moveTo>
                <a:lnTo>
                  <a:pt x="7929090" y="0"/>
                </a:lnTo>
                <a:lnTo>
                  <a:pt x="7929090" y="8218376"/>
                </a:lnTo>
                <a:lnTo>
                  <a:pt x="0" y="8218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155396" y="1344863"/>
            <a:ext cx="5511107" cy="1826992"/>
            <a:chOff x="0" y="0"/>
            <a:chExt cx="7348143" cy="243598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28575"/>
              <a:ext cx="7348143" cy="7546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19"/>
                </a:lnSpc>
                <a:spcBef>
                  <a:spcPct val="0"/>
                </a:spcBef>
              </a:pPr>
              <a:r>
                <a:rPr lang="en-US" b="true" sz="3599" u="none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 1 :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793244"/>
              <a:ext cx="7348143" cy="1642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359"/>
                </a:lnSpc>
              </a:pPr>
              <a:r>
                <a:rPr lang="en-US" sz="2399" spc="23">
                  <a:solidFill>
                    <a:srgbClr val="FFFFF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Synthèse</a:t>
              </a:r>
              <a:r>
                <a:rPr lang="en-US" sz="2399" spc="23" u="none">
                  <a:solidFill>
                    <a:srgbClr val="FFFFF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 de l'ensemble du projet.</a:t>
              </a:r>
            </a:p>
            <a:p>
              <a:pPr algn="ctr">
                <a:lnSpc>
                  <a:spcPts val="3359"/>
                </a:lnSpc>
              </a:pPr>
            </a:p>
            <a:p>
              <a:pPr algn="ctr" marL="0" indent="0" lvl="0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012029" y="7212315"/>
            <a:ext cx="6657184" cy="1848094"/>
            <a:chOff x="0" y="0"/>
            <a:chExt cx="8876245" cy="246412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28575"/>
              <a:ext cx="8876245" cy="7546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b="true" sz="3600" u="none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 3 : 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793244"/>
              <a:ext cx="8876245" cy="16708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1036320" indent="-345440" lvl="2">
                <a:lnSpc>
                  <a:spcPts val="3360"/>
                </a:lnSpc>
                <a:buFont typeface="Arial"/>
                <a:buChar char="⚬"/>
              </a:pPr>
              <a:r>
                <a:rPr lang="en-US" sz="2400" spc="24">
                  <a:solidFill>
                    <a:srgbClr val="FFFFF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Réaffirmer</a:t>
              </a:r>
              <a:r>
                <a:rPr lang="en-US" sz="2400" spc="24" u="none">
                  <a:solidFill>
                    <a:srgbClr val="FFFFF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 l'impact positif du système.</a:t>
              </a:r>
            </a:p>
            <a:p>
              <a:pPr algn="l">
                <a:lnSpc>
                  <a:spcPts val="3360"/>
                </a:lnSpc>
              </a:pPr>
            </a:p>
            <a:p>
              <a:pPr algn="l" marL="0" indent="0" lvl="0">
                <a:lnSpc>
                  <a:spcPts val="33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293850" y="4183395"/>
            <a:ext cx="6480283" cy="1826992"/>
            <a:chOff x="0" y="0"/>
            <a:chExt cx="8640377" cy="243598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28575"/>
              <a:ext cx="8640377" cy="7546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b="true" sz="3600" u="none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2 : 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793244"/>
              <a:ext cx="8640377" cy="1642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 spc="24">
                  <a:solidFill>
                    <a:srgbClr val="FFFFF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Souligner</a:t>
              </a:r>
              <a:r>
                <a:rPr lang="en-US" sz="2400" spc="24" u="none">
                  <a:solidFill>
                    <a:srgbClr val="FFFFF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 l'importance d'une gestion intelligente de l'éclairage.</a:t>
              </a:r>
            </a:p>
            <a:p>
              <a:pPr algn="l">
                <a:lnSpc>
                  <a:spcPts val="33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049770" y="4183395"/>
            <a:ext cx="6010269" cy="1920210"/>
            <a:chOff x="0" y="0"/>
            <a:chExt cx="8013692" cy="256028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76200"/>
              <a:ext cx="8013692" cy="18295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459"/>
                </a:lnSpc>
              </a:pPr>
              <a:r>
                <a:rPr lang="en-US" b="true" sz="4199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Conclusion : Un Projet Innovant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2093158"/>
              <a:ext cx="8013692" cy="4519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91"/>
                </a:lnSpc>
              </a:pPr>
              <a:r>
                <a:rPr lang="en-US" sz="2065">
                  <a:solidFill>
                    <a:srgbClr val="FFFFF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Conclusion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109810" y="1344863"/>
            <a:ext cx="819147" cy="9285844"/>
            <a:chOff x="0" y="0"/>
            <a:chExt cx="1092196" cy="12381125"/>
          </a:xfrm>
        </p:grpSpPr>
        <p:sp>
          <p:nvSpPr>
            <p:cNvPr name="AutoShape 16" id="16"/>
            <p:cNvSpPr/>
            <p:nvPr/>
          </p:nvSpPr>
          <p:spPr>
            <a:xfrm rot="0">
              <a:off x="474925" y="546098"/>
              <a:ext cx="142345" cy="11835027"/>
            </a:xfrm>
            <a:prstGeom prst="rect">
              <a:avLst/>
            </a:prstGeom>
            <a:solidFill>
              <a:srgbClr val="EDEDED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7869592"/>
              <a:ext cx="1092196" cy="1092196"/>
            </a:xfrm>
            <a:custGeom>
              <a:avLst/>
              <a:gdLst/>
              <a:ahLst/>
              <a:cxnLst/>
              <a:rect r="r" b="b" t="t" l="l"/>
              <a:pathLst>
                <a:path h="1092196" w="1092196">
                  <a:moveTo>
                    <a:pt x="0" y="0"/>
                  </a:moveTo>
                  <a:lnTo>
                    <a:pt x="1092196" y="0"/>
                  </a:lnTo>
                  <a:lnTo>
                    <a:pt x="1092196" y="1092196"/>
                  </a:lnTo>
                  <a:lnTo>
                    <a:pt x="0" y="10921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92196" cy="1092196"/>
            </a:xfrm>
            <a:custGeom>
              <a:avLst/>
              <a:gdLst/>
              <a:ahLst/>
              <a:cxnLst/>
              <a:rect r="r" b="b" t="t" l="l"/>
              <a:pathLst>
                <a:path h="1092196" w="1092196">
                  <a:moveTo>
                    <a:pt x="0" y="0"/>
                  </a:moveTo>
                  <a:lnTo>
                    <a:pt x="1092196" y="0"/>
                  </a:lnTo>
                  <a:lnTo>
                    <a:pt x="1092196" y="1092196"/>
                  </a:lnTo>
                  <a:lnTo>
                    <a:pt x="0" y="10921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3945009"/>
              <a:ext cx="1092196" cy="1092196"/>
            </a:xfrm>
            <a:custGeom>
              <a:avLst/>
              <a:gdLst/>
              <a:ahLst/>
              <a:cxnLst/>
              <a:rect r="r" b="b" t="t" l="l"/>
              <a:pathLst>
                <a:path h="1092196" w="1092196">
                  <a:moveTo>
                    <a:pt x="0" y="0"/>
                  </a:moveTo>
                  <a:lnTo>
                    <a:pt x="1092196" y="0"/>
                  </a:lnTo>
                  <a:lnTo>
                    <a:pt x="1092196" y="1092196"/>
                  </a:lnTo>
                  <a:lnTo>
                    <a:pt x="0" y="10921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3B8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15156" y="2999462"/>
            <a:ext cx="8838575" cy="5700303"/>
            <a:chOff x="0" y="0"/>
            <a:chExt cx="11784767" cy="760040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39213"/>
              <a:ext cx="11784767" cy="11401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210"/>
                </a:lnSpc>
              </a:pPr>
              <a:r>
                <a:rPr lang="en-US" b="true" sz="5645">
                  <a:solidFill>
                    <a:srgbClr val="264C3D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Questions et Discussion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937315"/>
              <a:ext cx="11784767" cy="34225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90881" indent="-345440" lvl="1">
                <a:lnSpc>
                  <a:spcPts val="5376"/>
                </a:lnSpc>
                <a:buFont typeface="Arial"/>
                <a:buChar char="•"/>
              </a:pPr>
              <a:r>
                <a:rPr lang="en-US" sz="3200" spc="201">
                  <a:solidFill>
                    <a:srgbClr val="FFFFF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Titre: Questions et Remarques</a:t>
              </a:r>
            </a:p>
            <a:p>
              <a:pPr algn="l" marL="690881" indent="-345440" lvl="1">
                <a:lnSpc>
                  <a:spcPts val="5376"/>
                </a:lnSpc>
                <a:buFont typeface="Arial"/>
                <a:buChar char="•"/>
              </a:pPr>
              <a:r>
                <a:rPr lang="en-US" sz="3200" spc="201">
                  <a:solidFill>
                    <a:srgbClr val="FFFFF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Message: Vos questions sont les bienvenues.</a:t>
              </a:r>
            </a:p>
            <a:p>
              <a:pPr algn="l" marL="0" indent="0" lvl="0">
                <a:lnSpc>
                  <a:spcPts val="4480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5771509"/>
              <a:ext cx="11784767" cy="7014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14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6884594"/>
              <a:ext cx="11784767" cy="7158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7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7351815">
            <a:off x="1015976" y="969523"/>
            <a:ext cx="7412922" cy="7683377"/>
          </a:xfrm>
          <a:custGeom>
            <a:avLst/>
            <a:gdLst/>
            <a:ahLst/>
            <a:cxnLst/>
            <a:rect r="r" b="b" t="t" l="l"/>
            <a:pathLst>
              <a:path h="7683377" w="7412922">
                <a:moveTo>
                  <a:pt x="0" y="0"/>
                </a:moveTo>
                <a:lnTo>
                  <a:pt x="7412922" y="0"/>
                </a:lnTo>
                <a:lnTo>
                  <a:pt x="7412922" y="7683377"/>
                </a:lnTo>
                <a:lnTo>
                  <a:pt x="0" y="7683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50044" y="2364739"/>
            <a:ext cx="7288762" cy="5060351"/>
          </a:xfrm>
          <a:custGeom>
            <a:avLst/>
            <a:gdLst/>
            <a:ahLst/>
            <a:cxnLst/>
            <a:rect r="r" b="b" t="t" l="l"/>
            <a:pathLst>
              <a:path h="5060351" w="7288762">
                <a:moveTo>
                  <a:pt x="0" y="0"/>
                </a:moveTo>
                <a:lnTo>
                  <a:pt x="7288762" y="0"/>
                </a:lnTo>
                <a:lnTo>
                  <a:pt x="7288762" y="5060351"/>
                </a:lnTo>
                <a:lnTo>
                  <a:pt x="0" y="5060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3B8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50578" y="4169648"/>
            <a:ext cx="9641606" cy="5907480"/>
            <a:chOff x="0" y="0"/>
            <a:chExt cx="12855475" cy="787664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39213"/>
              <a:ext cx="12855475" cy="32197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210"/>
                </a:lnSpc>
              </a:pPr>
              <a:r>
                <a:rPr lang="en-US" sz="5645" b="true">
                  <a:solidFill>
                    <a:srgbClr val="264C3D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MERCI !</a:t>
              </a:r>
            </a:p>
            <a:p>
              <a:pPr algn="l" marL="0" indent="0" lvl="0">
                <a:lnSpc>
                  <a:spcPts val="6210"/>
                </a:lnSpc>
              </a:pPr>
              <a:r>
                <a:rPr lang="en-US" b="true" sz="5645">
                  <a:solidFill>
                    <a:srgbClr val="264C3D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 Vos questions sont les bienvenues ! 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4016951"/>
              <a:ext cx="12855475" cy="16191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376"/>
                </a:lnSpc>
              </a:pPr>
            </a:p>
            <a:p>
              <a:pPr algn="l" marL="0" indent="0" lvl="0">
                <a:lnSpc>
                  <a:spcPts val="4480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6047745"/>
              <a:ext cx="12855475" cy="7014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14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7160831"/>
              <a:ext cx="12855475" cy="7158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7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7351815">
            <a:off x="496618" y="1847539"/>
            <a:ext cx="7412922" cy="7683377"/>
          </a:xfrm>
          <a:custGeom>
            <a:avLst/>
            <a:gdLst/>
            <a:ahLst/>
            <a:cxnLst/>
            <a:rect r="r" b="b" t="t" l="l"/>
            <a:pathLst>
              <a:path h="7683377" w="7412922">
                <a:moveTo>
                  <a:pt x="0" y="0"/>
                </a:moveTo>
                <a:lnTo>
                  <a:pt x="7412922" y="0"/>
                </a:lnTo>
                <a:lnTo>
                  <a:pt x="7412922" y="7683377"/>
                </a:lnTo>
                <a:lnTo>
                  <a:pt x="0" y="7683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19735" y="2018979"/>
            <a:ext cx="5750608" cy="5750608"/>
          </a:xfrm>
          <a:custGeom>
            <a:avLst/>
            <a:gdLst/>
            <a:ahLst/>
            <a:cxnLst/>
            <a:rect r="r" b="b" t="t" l="l"/>
            <a:pathLst>
              <a:path h="5750608" w="5750608">
                <a:moveTo>
                  <a:pt x="0" y="0"/>
                </a:moveTo>
                <a:lnTo>
                  <a:pt x="5750608" y="0"/>
                </a:lnTo>
                <a:lnTo>
                  <a:pt x="5750608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3B8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83052" y="3419671"/>
            <a:ext cx="3406448" cy="3530730"/>
          </a:xfrm>
          <a:custGeom>
            <a:avLst/>
            <a:gdLst/>
            <a:ahLst/>
            <a:cxnLst/>
            <a:rect r="r" b="b" t="t" l="l"/>
            <a:pathLst>
              <a:path h="3530730" w="3406448">
                <a:moveTo>
                  <a:pt x="0" y="0"/>
                </a:moveTo>
                <a:lnTo>
                  <a:pt x="3406448" y="0"/>
                </a:lnTo>
                <a:lnTo>
                  <a:pt x="3406448" y="3530730"/>
                </a:lnTo>
                <a:lnTo>
                  <a:pt x="0" y="35307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432703">
            <a:off x="776680" y="3385274"/>
            <a:ext cx="3976307" cy="3976307"/>
          </a:xfrm>
          <a:custGeom>
            <a:avLst/>
            <a:gdLst/>
            <a:ahLst/>
            <a:cxnLst/>
            <a:rect r="r" b="b" t="t" l="l"/>
            <a:pathLst>
              <a:path h="3976307" w="3976307">
                <a:moveTo>
                  <a:pt x="0" y="0"/>
                </a:moveTo>
                <a:lnTo>
                  <a:pt x="3976307" y="0"/>
                </a:lnTo>
                <a:lnTo>
                  <a:pt x="3976307" y="3976307"/>
                </a:lnTo>
                <a:lnTo>
                  <a:pt x="0" y="39763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60942" y="3918236"/>
            <a:ext cx="2807784" cy="2666531"/>
            <a:chOff x="0" y="0"/>
            <a:chExt cx="2272030" cy="21577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6510" y="-2540"/>
              <a:ext cx="2273300" cy="2162810"/>
            </a:xfrm>
            <a:custGeom>
              <a:avLst/>
              <a:gdLst/>
              <a:ahLst/>
              <a:cxnLst/>
              <a:rect r="r" b="b" t="t" l="l"/>
              <a:pathLst>
                <a:path h="2162810" w="2273300">
                  <a:moveTo>
                    <a:pt x="83820" y="585470"/>
                  </a:moveTo>
                  <a:cubicBezTo>
                    <a:pt x="66040" y="629920"/>
                    <a:pt x="53340" y="676910"/>
                    <a:pt x="39370" y="722630"/>
                  </a:cubicBezTo>
                  <a:cubicBezTo>
                    <a:pt x="29210" y="755650"/>
                    <a:pt x="21590" y="788670"/>
                    <a:pt x="15240" y="821690"/>
                  </a:cubicBezTo>
                  <a:cubicBezTo>
                    <a:pt x="2540" y="881380"/>
                    <a:pt x="0" y="943610"/>
                    <a:pt x="0" y="1005840"/>
                  </a:cubicBezTo>
                  <a:cubicBezTo>
                    <a:pt x="0" y="1038860"/>
                    <a:pt x="2540" y="1073150"/>
                    <a:pt x="7620" y="1106170"/>
                  </a:cubicBezTo>
                  <a:cubicBezTo>
                    <a:pt x="12700" y="1143000"/>
                    <a:pt x="17780" y="1179830"/>
                    <a:pt x="25400" y="1216660"/>
                  </a:cubicBezTo>
                  <a:cubicBezTo>
                    <a:pt x="34290" y="1261110"/>
                    <a:pt x="41910" y="1304290"/>
                    <a:pt x="58420" y="1346200"/>
                  </a:cubicBezTo>
                  <a:cubicBezTo>
                    <a:pt x="66040" y="1366520"/>
                    <a:pt x="74930" y="1385570"/>
                    <a:pt x="83820" y="1405890"/>
                  </a:cubicBezTo>
                  <a:cubicBezTo>
                    <a:pt x="105410" y="1455420"/>
                    <a:pt x="128270" y="1501140"/>
                    <a:pt x="156210" y="1546860"/>
                  </a:cubicBezTo>
                  <a:cubicBezTo>
                    <a:pt x="165100" y="1562100"/>
                    <a:pt x="175260" y="1577340"/>
                    <a:pt x="185420" y="1592580"/>
                  </a:cubicBezTo>
                  <a:cubicBezTo>
                    <a:pt x="196850" y="1610360"/>
                    <a:pt x="209550" y="1626870"/>
                    <a:pt x="222250" y="1644650"/>
                  </a:cubicBezTo>
                  <a:cubicBezTo>
                    <a:pt x="248920" y="1682750"/>
                    <a:pt x="279400" y="1719580"/>
                    <a:pt x="311150" y="1753870"/>
                  </a:cubicBezTo>
                  <a:cubicBezTo>
                    <a:pt x="322580" y="1766570"/>
                    <a:pt x="334010" y="1778000"/>
                    <a:pt x="345440" y="1789430"/>
                  </a:cubicBezTo>
                  <a:cubicBezTo>
                    <a:pt x="372110" y="1813560"/>
                    <a:pt x="400050" y="1833880"/>
                    <a:pt x="427990" y="1855470"/>
                  </a:cubicBezTo>
                  <a:cubicBezTo>
                    <a:pt x="483870" y="1897380"/>
                    <a:pt x="544830" y="1930400"/>
                    <a:pt x="604520" y="1967230"/>
                  </a:cubicBezTo>
                  <a:cubicBezTo>
                    <a:pt x="665480" y="2005330"/>
                    <a:pt x="727710" y="2038350"/>
                    <a:pt x="792480" y="2067560"/>
                  </a:cubicBezTo>
                  <a:cubicBezTo>
                    <a:pt x="871220" y="2101850"/>
                    <a:pt x="948690" y="2134870"/>
                    <a:pt x="1032510" y="2148840"/>
                  </a:cubicBezTo>
                  <a:cubicBezTo>
                    <a:pt x="1078230" y="2156460"/>
                    <a:pt x="1122680" y="2162810"/>
                    <a:pt x="1168400" y="2161540"/>
                  </a:cubicBezTo>
                  <a:cubicBezTo>
                    <a:pt x="1215390" y="2159000"/>
                    <a:pt x="1262380" y="2153920"/>
                    <a:pt x="1308100" y="2147570"/>
                  </a:cubicBezTo>
                  <a:cubicBezTo>
                    <a:pt x="1374140" y="2138680"/>
                    <a:pt x="1442720" y="2128520"/>
                    <a:pt x="1503680" y="2103120"/>
                  </a:cubicBezTo>
                  <a:cubicBezTo>
                    <a:pt x="1588770" y="2068830"/>
                    <a:pt x="1672590" y="2026920"/>
                    <a:pt x="1747520" y="1974850"/>
                  </a:cubicBezTo>
                  <a:cubicBezTo>
                    <a:pt x="1778000" y="1960880"/>
                    <a:pt x="1807210" y="1946910"/>
                    <a:pt x="1836420" y="1929130"/>
                  </a:cubicBezTo>
                  <a:cubicBezTo>
                    <a:pt x="1844040" y="1925320"/>
                    <a:pt x="1850390" y="1920240"/>
                    <a:pt x="1858010" y="1916430"/>
                  </a:cubicBezTo>
                  <a:cubicBezTo>
                    <a:pt x="1888490" y="1898650"/>
                    <a:pt x="1915160" y="1875790"/>
                    <a:pt x="1943100" y="1852930"/>
                  </a:cubicBezTo>
                  <a:cubicBezTo>
                    <a:pt x="1967230" y="1832610"/>
                    <a:pt x="1987550" y="1809750"/>
                    <a:pt x="2007870" y="1785620"/>
                  </a:cubicBezTo>
                  <a:cubicBezTo>
                    <a:pt x="2030730" y="1760220"/>
                    <a:pt x="2051050" y="1733550"/>
                    <a:pt x="2070100" y="1704340"/>
                  </a:cubicBezTo>
                  <a:cubicBezTo>
                    <a:pt x="2101850" y="1657350"/>
                    <a:pt x="2133600" y="1610360"/>
                    <a:pt x="2162810" y="1562100"/>
                  </a:cubicBezTo>
                  <a:cubicBezTo>
                    <a:pt x="2178050" y="1537970"/>
                    <a:pt x="2190750" y="1511300"/>
                    <a:pt x="2200910" y="1483360"/>
                  </a:cubicBezTo>
                  <a:cubicBezTo>
                    <a:pt x="2222500" y="1427480"/>
                    <a:pt x="2242820" y="1370330"/>
                    <a:pt x="2250440" y="1309370"/>
                  </a:cubicBezTo>
                  <a:cubicBezTo>
                    <a:pt x="2255520" y="1273810"/>
                    <a:pt x="2259330" y="1239520"/>
                    <a:pt x="2261870" y="1203960"/>
                  </a:cubicBezTo>
                  <a:cubicBezTo>
                    <a:pt x="2269490" y="1116330"/>
                    <a:pt x="2272030" y="1028700"/>
                    <a:pt x="2273300" y="939800"/>
                  </a:cubicBezTo>
                  <a:lnTo>
                    <a:pt x="2273300" y="889000"/>
                  </a:lnTo>
                  <a:cubicBezTo>
                    <a:pt x="2272030" y="835660"/>
                    <a:pt x="2261870" y="781050"/>
                    <a:pt x="2245360" y="728980"/>
                  </a:cubicBezTo>
                  <a:cubicBezTo>
                    <a:pt x="2221230" y="654050"/>
                    <a:pt x="2183130" y="584200"/>
                    <a:pt x="2136140" y="520700"/>
                  </a:cubicBezTo>
                  <a:cubicBezTo>
                    <a:pt x="2082800" y="448310"/>
                    <a:pt x="2025650" y="378460"/>
                    <a:pt x="1955800" y="325120"/>
                  </a:cubicBezTo>
                  <a:cubicBezTo>
                    <a:pt x="1915160" y="293370"/>
                    <a:pt x="1875790" y="264160"/>
                    <a:pt x="1832610" y="240030"/>
                  </a:cubicBezTo>
                  <a:cubicBezTo>
                    <a:pt x="1803400" y="223520"/>
                    <a:pt x="1772920" y="207010"/>
                    <a:pt x="1742440" y="191770"/>
                  </a:cubicBezTo>
                  <a:cubicBezTo>
                    <a:pt x="1661160" y="151130"/>
                    <a:pt x="1579880" y="113030"/>
                    <a:pt x="1497330" y="77470"/>
                  </a:cubicBezTo>
                  <a:cubicBezTo>
                    <a:pt x="1418590" y="43180"/>
                    <a:pt x="1336040" y="26670"/>
                    <a:pt x="1253490" y="15240"/>
                  </a:cubicBezTo>
                  <a:cubicBezTo>
                    <a:pt x="1179830" y="5080"/>
                    <a:pt x="1108710" y="0"/>
                    <a:pt x="1037590" y="3810"/>
                  </a:cubicBezTo>
                  <a:cubicBezTo>
                    <a:pt x="952500" y="7620"/>
                    <a:pt x="869950" y="21590"/>
                    <a:pt x="789940" y="41910"/>
                  </a:cubicBezTo>
                  <a:cubicBezTo>
                    <a:pt x="643890" y="76200"/>
                    <a:pt x="506730" y="134620"/>
                    <a:pt x="382270" y="213360"/>
                  </a:cubicBezTo>
                  <a:cubicBezTo>
                    <a:pt x="313690" y="256540"/>
                    <a:pt x="254000" y="313690"/>
                    <a:pt x="204470" y="378460"/>
                  </a:cubicBezTo>
                  <a:cubicBezTo>
                    <a:pt x="156210" y="440690"/>
                    <a:pt x="114300" y="510540"/>
                    <a:pt x="83820" y="585470"/>
                  </a:cubicBezTo>
                  <a:close/>
                </a:path>
              </a:pathLst>
            </a:custGeom>
            <a:blipFill>
              <a:blip r:embed="rId6"/>
              <a:stretch>
                <a:fillRect l="0" t="-29108" r="0" b="-29108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265756" y="3962495"/>
            <a:ext cx="2807784" cy="2666531"/>
            <a:chOff x="0" y="0"/>
            <a:chExt cx="2272030" cy="21577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6510" y="-2540"/>
              <a:ext cx="2273300" cy="2162810"/>
            </a:xfrm>
            <a:custGeom>
              <a:avLst/>
              <a:gdLst/>
              <a:ahLst/>
              <a:cxnLst/>
              <a:rect r="r" b="b" t="t" l="l"/>
              <a:pathLst>
                <a:path h="2162810" w="2273300">
                  <a:moveTo>
                    <a:pt x="83820" y="585470"/>
                  </a:moveTo>
                  <a:cubicBezTo>
                    <a:pt x="66040" y="629920"/>
                    <a:pt x="53340" y="676910"/>
                    <a:pt x="39370" y="722630"/>
                  </a:cubicBezTo>
                  <a:cubicBezTo>
                    <a:pt x="29210" y="755650"/>
                    <a:pt x="21590" y="788670"/>
                    <a:pt x="15240" y="821690"/>
                  </a:cubicBezTo>
                  <a:cubicBezTo>
                    <a:pt x="2540" y="881380"/>
                    <a:pt x="0" y="943610"/>
                    <a:pt x="0" y="1005840"/>
                  </a:cubicBezTo>
                  <a:cubicBezTo>
                    <a:pt x="0" y="1038860"/>
                    <a:pt x="2540" y="1073150"/>
                    <a:pt x="7620" y="1106170"/>
                  </a:cubicBezTo>
                  <a:cubicBezTo>
                    <a:pt x="12700" y="1143000"/>
                    <a:pt x="17780" y="1179830"/>
                    <a:pt x="25400" y="1216660"/>
                  </a:cubicBezTo>
                  <a:cubicBezTo>
                    <a:pt x="34290" y="1261110"/>
                    <a:pt x="41910" y="1304290"/>
                    <a:pt x="58420" y="1346200"/>
                  </a:cubicBezTo>
                  <a:cubicBezTo>
                    <a:pt x="66040" y="1366520"/>
                    <a:pt x="74930" y="1385570"/>
                    <a:pt x="83820" y="1405890"/>
                  </a:cubicBezTo>
                  <a:cubicBezTo>
                    <a:pt x="105410" y="1455420"/>
                    <a:pt x="128270" y="1501140"/>
                    <a:pt x="156210" y="1546860"/>
                  </a:cubicBezTo>
                  <a:cubicBezTo>
                    <a:pt x="165100" y="1562100"/>
                    <a:pt x="175260" y="1577340"/>
                    <a:pt x="185420" y="1592580"/>
                  </a:cubicBezTo>
                  <a:cubicBezTo>
                    <a:pt x="196850" y="1610360"/>
                    <a:pt x="209550" y="1626870"/>
                    <a:pt x="222250" y="1644650"/>
                  </a:cubicBezTo>
                  <a:cubicBezTo>
                    <a:pt x="248920" y="1682750"/>
                    <a:pt x="279400" y="1719580"/>
                    <a:pt x="311150" y="1753870"/>
                  </a:cubicBezTo>
                  <a:cubicBezTo>
                    <a:pt x="322580" y="1766570"/>
                    <a:pt x="334010" y="1778000"/>
                    <a:pt x="345440" y="1789430"/>
                  </a:cubicBezTo>
                  <a:cubicBezTo>
                    <a:pt x="372110" y="1813560"/>
                    <a:pt x="400050" y="1833880"/>
                    <a:pt x="427990" y="1855470"/>
                  </a:cubicBezTo>
                  <a:cubicBezTo>
                    <a:pt x="483870" y="1897380"/>
                    <a:pt x="544830" y="1930400"/>
                    <a:pt x="604520" y="1967230"/>
                  </a:cubicBezTo>
                  <a:cubicBezTo>
                    <a:pt x="665480" y="2005330"/>
                    <a:pt x="727710" y="2038350"/>
                    <a:pt x="792480" y="2067560"/>
                  </a:cubicBezTo>
                  <a:cubicBezTo>
                    <a:pt x="871220" y="2101850"/>
                    <a:pt x="948690" y="2134870"/>
                    <a:pt x="1032510" y="2148840"/>
                  </a:cubicBezTo>
                  <a:cubicBezTo>
                    <a:pt x="1078230" y="2156460"/>
                    <a:pt x="1122680" y="2162810"/>
                    <a:pt x="1168400" y="2161540"/>
                  </a:cubicBezTo>
                  <a:cubicBezTo>
                    <a:pt x="1215390" y="2159000"/>
                    <a:pt x="1262380" y="2153920"/>
                    <a:pt x="1308100" y="2147570"/>
                  </a:cubicBezTo>
                  <a:cubicBezTo>
                    <a:pt x="1374140" y="2138680"/>
                    <a:pt x="1442720" y="2128520"/>
                    <a:pt x="1503680" y="2103120"/>
                  </a:cubicBezTo>
                  <a:cubicBezTo>
                    <a:pt x="1588770" y="2068830"/>
                    <a:pt x="1672590" y="2026920"/>
                    <a:pt x="1747520" y="1974850"/>
                  </a:cubicBezTo>
                  <a:cubicBezTo>
                    <a:pt x="1778000" y="1960880"/>
                    <a:pt x="1807210" y="1946910"/>
                    <a:pt x="1836420" y="1929130"/>
                  </a:cubicBezTo>
                  <a:cubicBezTo>
                    <a:pt x="1844040" y="1925320"/>
                    <a:pt x="1850390" y="1920240"/>
                    <a:pt x="1858010" y="1916430"/>
                  </a:cubicBezTo>
                  <a:cubicBezTo>
                    <a:pt x="1888490" y="1898650"/>
                    <a:pt x="1915160" y="1875790"/>
                    <a:pt x="1943100" y="1852930"/>
                  </a:cubicBezTo>
                  <a:cubicBezTo>
                    <a:pt x="1967230" y="1832610"/>
                    <a:pt x="1987550" y="1809750"/>
                    <a:pt x="2007870" y="1785620"/>
                  </a:cubicBezTo>
                  <a:cubicBezTo>
                    <a:pt x="2030730" y="1760220"/>
                    <a:pt x="2051050" y="1733550"/>
                    <a:pt x="2070100" y="1704340"/>
                  </a:cubicBezTo>
                  <a:cubicBezTo>
                    <a:pt x="2101850" y="1657350"/>
                    <a:pt x="2133600" y="1610360"/>
                    <a:pt x="2162810" y="1562100"/>
                  </a:cubicBezTo>
                  <a:cubicBezTo>
                    <a:pt x="2178050" y="1537970"/>
                    <a:pt x="2190750" y="1511300"/>
                    <a:pt x="2200910" y="1483360"/>
                  </a:cubicBezTo>
                  <a:cubicBezTo>
                    <a:pt x="2222500" y="1427480"/>
                    <a:pt x="2242820" y="1370330"/>
                    <a:pt x="2250440" y="1309370"/>
                  </a:cubicBezTo>
                  <a:cubicBezTo>
                    <a:pt x="2255520" y="1273810"/>
                    <a:pt x="2259330" y="1239520"/>
                    <a:pt x="2261870" y="1203960"/>
                  </a:cubicBezTo>
                  <a:cubicBezTo>
                    <a:pt x="2269490" y="1116330"/>
                    <a:pt x="2272030" y="1028700"/>
                    <a:pt x="2273300" y="939800"/>
                  </a:cubicBezTo>
                  <a:lnTo>
                    <a:pt x="2273300" y="889000"/>
                  </a:lnTo>
                  <a:cubicBezTo>
                    <a:pt x="2272030" y="835660"/>
                    <a:pt x="2261870" y="781050"/>
                    <a:pt x="2245360" y="728980"/>
                  </a:cubicBezTo>
                  <a:cubicBezTo>
                    <a:pt x="2221230" y="654050"/>
                    <a:pt x="2183130" y="584200"/>
                    <a:pt x="2136140" y="520700"/>
                  </a:cubicBezTo>
                  <a:cubicBezTo>
                    <a:pt x="2082800" y="448310"/>
                    <a:pt x="2025650" y="378460"/>
                    <a:pt x="1955800" y="325120"/>
                  </a:cubicBezTo>
                  <a:cubicBezTo>
                    <a:pt x="1915160" y="293370"/>
                    <a:pt x="1875790" y="264160"/>
                    <a:pt x="1832610" y="240030"/>
                  </a:cubicBezTo>
                  <a:cubicBezTo>
                    <a:pt x="1803400" y="223520"/>
                    <a:pt x="1772920" y="207010"/>
                    <a:pt x="1742440" y="191770"/>
                  </a:cubicBezTo>
                  <a:cubicBezTo>
                    <a:pt x="1661160" y="151130"/>
                    <a:pt x="1579880" y="113030"/>
                    <a:pt x="1497330" y="77470"/>
                  </a:cubicBezTo>
                  <a:cubicBezTo>
                    <a:pt x="1418590" y="43180"/>
                    <a:pt x="1336040" y="26670"/>
                    <a:pt x="1253490" y="15240"/>
                  </a:cubicBezTo>
                  <a:cubicBezTo>
                    <a:pt x="1179830" y="5080"/>
                    <a:pt x="1108710" y="0"/>
                    <a:pt x="1037590" y="3810"/>
                  </a:cubicBezTo>
                  <a:cubicBezTo>
                    <a:pt x="952500" y="7620"/>
                    <a:pt x="869950" y="21590"/>
                    <a:pt x="789940" y="41910"/>
                  </a:cubicBezTo>
                  <a:cubicBezTo>
                    <a:pt x="643890" y="76200"/>
                    <a:pt x="506730" y="134620"/>
                    <a:pt x="382270" y="213360"/>
                  </a:cubicBezTo>
                  <a:cubicBezTo>
                    <a:pt x="313690" y="256540"/>
                    <a:pt x="254000" y="313690"/>
                    <a:pt x="204470" y="378460"/>
                  </a:cubicBezTo>
                  <a:cubicBezTo>
                    <a:pt x="156210" y="440690"/>
                    <a:pt x="114300" y="510540"/>
                    <a:pt x="83820" y="585470"/>
                  </a:cubicBezTo>
                  <a:close/>
                </a:path>
              </a:pathLst>
            </a:custGeom>
            <a:blipFill>
              <a:blip r:embed="rId7"/>
              <a:stretch>
                <a:fillRect l="0" t="-2748" r="0" b="-2748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-1432703">
            <a:off x="5439441" y="3170781"/>
            <a:ext cx="3976307" cy="3976307"/>
          </a:xfrm>
          <a:custGeom>
            <a:avLst/>
            <a:gdLst/>
            <a:ahLst/>
            <a:cxnLst/>
            <a:rect r="r" b="b" t="t" l="l"/>
            <a:pathLst>
              <a:path h="3976307" w="3976307">
                <a:moveTo>
                  <a:pt x="0" y="0"/>
                </a:moveTo>
                <a:lnTo>
                  <a:pt x="3976307" y="0"/>
                </a:lnTo>
                <a:lnTo>
                  <a:pt x="3976307" y="3976307"/>
                </a:lnTo>
                <a:lnTo>
                  <a:pt x="0" y="39763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023703" y="3703743"/>
            <a:ext cx="2807784" cy="2666531"/>
            <a:chOff x="0" y="0"/>
            <a:chExt cx="2272030" cy="21577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6510" y="-2540"/>
              <a:ext cx="2273300" cy="2162810"/>
            </a:xfrm>
            <a:custGeom>
              <a:avLst/>
              <a:gdLst/>
              <a:ahLst/>
              <a:cxnLst/>
              <a:rect r="r" b="b" t="t" l="l"/>
              <a:pathLst>
                <a:path h="2162810" w="2273300">
                  <a:moveTo>
                    <a:pt x="83820" y="585470"/>
                  </a:moveTo>
                  <a:cubicBezTo>
                    <a:pt x="66040" y="629920"/>
                    <a:pt x="53340" y="676910"/>
                    <a:pt x="39370" y="722630"/>
                  </a:cubicBezTo>
                  <a:cubicBezTo>
                    <a:pt x="29210" y="755650"/>
                    <a:pt x="21590" y="788670"/>
                    <a:pt x="15240" y="821690"/>
                  </a:cubicBezTo>
                  <a:cubicBezTo>
                    <a:pt x="2540" y="881380"/>
                    <a:pt x="0" y="943610"/>
                    <a:pt x="0" y="1005840"/>
                  </a:cubicBezTo>
                  <a:cubicBezTo>
                    <a:pt x="0" y="1038860"/>
                    <a:pt x="2540" y="1073150"/>
                    <a:pt x="7620" y="1106170"/>
                  </a:cubicBezTo>
                  <a:cubicBezTo>
                    <a:pt x="12700" y="1143000"/>
                    <a:pt x="17780" y="1179830"/>
                    <a:pt x="25400" y="1216660"/>
                  </a:cubicBezTo>
                  <a:cubicBezTo>
                    <a:pt x="34290" y="1261110"/>
                    <a:pt x="41910" y="1304290"/>
                    <a:pt x="58420" y="1346200"/>
                  </a:cubicBezTo>
                  <a:cubicBezTo>
                    <a:pt x="66040" y="1366520"/>
                    <a:pt x="74930" y="1385570"/>
                    <a:pt x="83820" y="1405890"/>
                  </a:cubicBezTo>
                  <a:cubicBezTo>
                    <a:pt x="105410" y="1455420"/>
                    <a:pt x="128270" y="1501140"/>
                    <a:pt x="156210" y="1546860"/>
                  </a:cubicBezTo>
                  <a:cubicBezTo>
                    <a:pt x="165100" y="1562100"/>
                    <a:pt x="175260" y="1577340"/>
                    <a:pt x="185420" y="1592580"/>
                  </a:cubicBezTo>
                  <a:cubicBezTo>
                    <a:pt x="196850" y="1610360"/>
                    <a:pt x="209550" y="1626870"/>
                    <a:pt x="222250" y="1644650"/>
                  </a:cubicBezTo>
                  <a:cubicBezTo>
                    <a:pt x="248920" y="1682750"/>
                    <a:pt x="279400" y="1719580"/>
                    <a:pt x="311150" y="1753870"/>
                  </a:cubicBezTo>
                  <a:cubicBezTo>
                    <a:pt x="322580" y="1766570"/>
                    <a:pt x="334010" y="1778000"/>
                    <a:pt x="345440" y="1789430"/>
                  </a:cubicBezTo>
                  <a:cubicBezTo>
                    <a:pt x="372110" y="1813560"/>
                    <a:pt x="400050" y="1833880"/>
                    <a:pt x="427990" y="1855470"/>
                  </a:cubicBezTo>
                  <a:cubicBezTo>
                    <a:pt x="483870" y="1897380"/>
                    <a:pt x="544830" y="1930400"/>
                    <a:pt x="604520" y="1967230"/>
                  </a:cubicBezTo>
                  <a:cubicBezTo>
                    <a:pt x="665480" y="2005330"/>
                    <a:pt x="727710" y="2038350"/>
                    <a:pt x="792480" y="2067560"/>
                  </a:cubicBezTo>
                  <a:cubicBezTo>
                    <a:pt x="871220" y="2101850"/>
                    <a:pt x="948690" y="2134870"/>
                    <a:pt x="1032510" y="2148840"/>
                  </a:cubicBezTo>
                  <a:cubicBezTo>
                    <a:pt x="1078230" y="2156460"/>
                    <a:pt x="1122680" y="2162810"/>
                    <a:pt x="1168400" y="2161540"/>
                  </a:cubicBezTo>
                  <a:cubicBezTo>
                    <a:pt x="1215390" y="2159000"/>
                    <a:pt x="1262380" y="2153920"/>
                    <a:pt x="1308100" y="2147570"/>
                  </a:cubicBezTo>
                  <a:cubicBezTo>
                    <a:pt x="1374140" y="2138680"/>
                    <a:pt x="1442720" y="2128520"/>
                    <a:pt x="1503680" y="2103120"/>
                  </a:cubicBezTo>
                  <a:cubicBezTo>
                    <a:pt x="1588770" y="2068830"/>
                    <a:pt x="1672590" y="2026920"/>
                    <a:pt x="1747520" y="1974850"/>
                  </a:cubicBezTo>
                  <a:cubicBezTo>
                    <a:pt x="1778000" y="1960880"/>
                    <a:pt x="1807210" y="1946910"/>
                    <a:pt x="1836420" y="1929130"/>
                  </a:cubicBezTo>
                  <a:cubicBezTo>
                    <a:pt x="1844040" y="1925320"/>
                    <a:pt x="1850390" y="1920240"/>
                    <a:pt x="1858010" y="1916430"/>
                  </a:cubicBezTo>
                  <a:cubicBezTo>
                    <a:pt x="1888490" y="1898650"/>
                    <a:pt x="1915160" y="1875790"/>
                    <a:pt x="1943100" y="1852930"/>
                  </a:cubicBezTo>
                  <a:cubicBezTo>
                    <a:pt x="1967230" y="1832610"/>
                    <a:pt x="1987550" y="1809750"/>
                    <a:pt x="2007870" y="1785620"/>
                  </a:cubicBezTo>
                  <a:cubicBezTo>
                    <a:pt x="2030730" y="1760220"/>
                    <a:pt x="2051050" y="1733550"/>
                    <a:pt x="2070100" y="1704340"/>
                  </a:cubicBezTo>
                  <a:cubicBezTo>
                    <a:pt x="2101850" y="1657350"/>
                    <a:pt x="2133600" y="1610360"/>
                    <a:pt x="2162810" y="1562100"/>
                  </a:cubicBezTo>
                  <a:cubicBezTo>
                    <a:pt x="2178050" y="1537970"/>
                    <a:pt x="2190750" y="1511300"/>
                    <a:pt x="2200910" y="1483360"/>
                  </a:cubicBezTo>
                  <a:cubicBezTo>
                    <a:pt x="2222500" y="1427480"/>
                    <a:pt x="2242820" y="1370330"/>
                    <a:pt x="2250440" y="1309370"/>
                  </a:cubicBezTo>
                  <a:cubicBezTo>
                    <a:pt x="2255520" y="1273810"/>
                    <a:pt x="2259330" y="1239520"/>
                    <a:pt x="2261870" y="1203960"/>
                  </a:cubicBezTo>
                  <a:cubicBezTo>
                    <a:pt x="2269490" y="1116330"/>
                    <a:pt x="2272030" y="1028700"/>
                    <a:pt x="2273300" y="939800"/>
                  </a:cubicBezTo>
                  <a:lnTo>
                    <a:pt x="2273300" y="889000"/>
                  </a:lnTo>
                  <a:cubicBezTo>
                    <a:pt x="2272030" y="835660"/>
                    <a:pt x="2261870" y="781050"/>
                    <a:pt x="2245360" y="728980"/>
                  </a:cubicBezTo>
                  <a:cubicBezTo>
                    <a:pt x="2221230" y="654050"/>
                    <a:pt x="2183130" y="584200"/>
                    <a:pt x="2136140" y="520700"/>
                  </a:cubicBezTo>
                  <a:cubicBezTo>
                    <a:pt x="2082800" y="448310"/>
                    <a:pt x="2025650" y="378460"/>
                    <a:pt x="1955800" y="325120"/>
                  </a:cubicBezTo>
                  <a:cubicBezTo>
                    <a:pt x="1915160" y="293370"/>
                    <a:pt x="1875790" y="264160"/>
                    <a:pt x="1832610" y="240030"/>
                  </a:cubicBezTo>
                  <a:cubicBezTo>
                    <a:pt x="1803400" y="223520"/>
                    <a:pt x="1772920" y="207010"/>
                    <a:pt x="1742440" y="191770"/>
                  </a:cubicBezTo>
                  <a:cubicBezTo>
                    <a:pt x="1661160" y="151130"/>
                    <a:pt x="1579880" y="113030"/>
                    <a:pt x="1497330" y="77470"/>
                  </a:cubicBezTo>
                  <a:cubicBezTo>
                    <a:pt x="1418590" y="43180"/>
                    <a:pt x="1336040" y="26670"/>
                    <a:pt x="1253490" y="15240"/>
                  </a:cubicBezTo>
                  <a:cubicBezTo>
                    <a:pt x="1179830" y="5080"/>
                    <a:pt x="1108710" y="0"/>
                    <a:pt x="1037590" y="3810"/>
                  </a:cubicBezTo>
                  <a:cubicBezTo>
                    <a:pt x="952500" y="7620"/>
                    <a:pt x="869950" y="21590"/>
                    <a:pt x="789940" y="41910"/>
                  </a:cubicBezTo>
                  <a:cubicBezTo>
                    <a:pt x="643890" y="76200"/>
                    <a:pt x="506730" y="134620"/>
                    <a:pt x="382270" y="213360"/>
                  </a:cubicBezTo>
                  <a:cubicBezTo>
                    <a:pt x="313690" y="256540"/>
                    <a:pt x="254000" y="313690"/>
                    <a:pt x="204470" y="378460"/>
                  </a:cubicBezTo>
                  <a:cubicBezTo>
                    <a:pt x="156210" y="440690"/>
                    <a:pt x="114300" y="510540"/>
                    <a:pt x="83820" y="585470"/>
                  </a:cubicBezTo>
                  <a:close/>
                </a:path>
              </a:pathLst>
            </a:custGeom>
            <a:blipFill>
              <a:blip r:embed="rId8"/>
              <a:stretch>
                <a:fillRect l="0" t="-2537" r="0" b="-2537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-1432703">
            <a:off x="14458070" y="3170781"/>
            <a:ext cx="3976307" cy="3976307"/>
          </a:xfrm>
          <a:custGeom>
            <a:avLst/>
            <a:gdLst/>
            <a:ahLst/>
            <a:cxnLst/>
            <a:rect r="r" b="b" t="t" l="l"/>
            <a:pathLst>
              <a:path h="3976307" w="3976307">
                <a:moveTo>
                  <a:pt x="0" y="0"/>
                </a:moveTo>
                <a:lnTo>
                  <a:pt x="3976307" y="0"/>
                </a:lnTo>
                <a:lnTo>
                  <a:pt x="3976307" y="3976307"/>
                </a:lnTo>
                <a:lnTo>
                  <a:pt x="0" y="39763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5042332" y="3703743"/>
            <a:ext cx="2807784" cy="2666531"/>
            <a:chOff x="0" y="0"/>
            <a:chExt cx="2272030" cy="21577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6510" y="-2540"/>
              <a:ext cx="2273300" cy="2162810"/>
            </a:xfrm>
            <a:custGeom>
              <a:avLst/>
              <a:gdLst/>
              <a:ahLst/>
              <a:cxnLst/>
              <a:rect r="r" b="b" t="t" l="l"/>
              <a:pathLst>
                <a:path h="2162810" w="2273300">
                  <a:moveTo>
                    <a:pt x="83820" y="585470"/>
                  </a:moveTo>
                  <a:cubicBezTo>
                    <a:pt x="66040" y="629920"/>
                    <a:pt x="53340" y="676910"/>
                    <a:pt x="39370" y="722630"/>
                  </a:cubicBezTo>
                  <a:cubicBezTo>
                    <a:pt x="29210" y="755650"/>
                    <a:pt x="21590" y="788670"/>
                    <a:pt x="15240" y="821690"/>
                  </a:cubicBezTo>
                  <a:cubicBezTo>
                    <a:pt x="2540" y="881380"/>
                    <a:pt x="0" y="943610"/>
                    <a:pt x="0" y="1005840"/>
                  </a:cubicBezTo>
                  <a:cubicBezTo>
                    <a:pt x="0" y="1038860"/>
                    <a:pt x="2540" y="1073150"/>
                    <a:pt x="7620" y="1106170"/>
                  </a:cubicBezTo>
                  <a:cubicBezTo>
                    <a:pt x="12700" y="1143000"/>
                    <a:pt x="17780" y="1179830"/>
                    <a:pt x="25400" y="1216660"/>
                  </a:cubicBezTo>
                  <a:cubicBezTo>
                    <a:pt x="34290" y="1261110"/>
                    <a:pt x="41910" y="1304290"/>
                    <a:pt x="58420" y="1346200"/>
                  </a:cubicBezTo>
                  <a:cubicBezTo>
                    <a:pt x="66040" y="1366520"/>
                    <a:pt x="74930" y="1385570"/>
                    <a:pt x="83820" y="1405890"/>
                  </a:cubicBezTo>
                  <a:cubicBezTo>
                    <a:pt x="105410" y="1455420"/>
                    <a:pt x="128270" y="1501140"/>
                    <a:pt x="156210" y="1546860"/>
                  </a:cubicBezTo>
                  <a:cubicBezTo>
                    <a:pt x="165100" y="1562100"/>
                    <a:pt x="175260" y="1577340"/>
                    <a:pt x="185420" y="1592580"/>
                  </a:cubicBezTo>
                  <a:cubicBezTo>
                    <a:pt x="196850" y="1610360"/>
                    <a:pt x="209550" y="1626870"/>
                    <a:pt x="222250" y="1644650"/>
                  </a:cubicBezTo>
                  <a:cubicBezTo>
                    <a:pt x="248920" y="1682750"/>
                    <a:pt x="279400" y="1719580"/>
                    <a:pt x="311150" y="1753870"/>
                  </a:cubicBezTo>
                  <a:cubicBezTo>
                    <a:pt x="322580" y="1766570"/>
                    <a:pt x="334010" y="1778000"/>
                    <a:pt x="345440" y="1789430"/>
                  </a:cubicBezTo>
                  <a:cubicBezTo>
                    <a:pt x="372110" y="1813560"/>
                    <a:pt x="400050" y="1833880"/>
                    <a:pt x="427990" y="1855470"/>
                  </a:cubicBezTo>
                  <a:cubicBezTo>
                    <a:pt x="483870" y="1897380"/>
                    <a:pt x="544830" y="1930400"/>
                    <a:pt x="604520" y="1967230"/>
                  </a:cubicBezTo>
                  <a:cubicBezTo>
                    <a:pt x="665480" y="2005330"/>
                    <a:pt x="727710" y="2038350"/>
                    <a:pt x="792480" y="2067560"/>
                  </a:cubicBezTo>
                  <a:cubicBezTo>
                    <a:pt x="871220" y="2101850"/>
                    <a:pt x="948690" y="2134870"/>
                    <a:pt x="1032510" y="2148840"/>
                  </a:cubicBezTo>
                  <a:cubicBezTo>
                    <a:pt x="1078230" y="2156460"/>
                    <a:pt x="1122680" y="2162810"/>
                    <a:pt x="1168400" y="2161540"/>
                  </a:cubicBezTo>
                  <a:cubicBezTo>
                    <a:pt x="1215390" y="2159000"/>
                    <a:pt x="1262380" y="2153920"/>
                    <a:pt x="1308100" y="2147570"/>
                  </a:cubicBezTo>
                  <a:cubicBezTo>
                    <a:pt x="1374140" y="2138680"/>
                    <a:pt x="1442720" y="2128520"/>
                    <a:pt x="1503680" y="2103120"/>
                  </a:cubicBezTo>
                  <a:cubicBezTo>
                    <a:pt x="1588770" y="2068830"/>
                    <a:pt x="1672590" y="2026920"/>
                    <a:pt x="1747520" y="1974850"/>
                  </a:cubicBezTo>
                  <a:cubicBezTo>
                    <a:pt x="1778000" y="1960880"/>
                    <a:pt x="1807210" y="1946910"/>
                    <a:pt x="1836420" y="1929130"/>
                  </a:cubicBezTo>
                  <a:cubicBezTo>
                    <a:pt x="1844040" y="1925320"/>
                    <a:pt x="1850390" y="1920240"/>
                    <a:pt x="1858010" y="1916430"/>
                  </a:cubicBezTo>
                  <a:cubicBezTo>
                    <a:pt x="1888490" y="1898650"/>
                    <a:pt x="1915160" y="1875790"/>
                    <a:pt x="1943100" y="1852930"/>
                  </a:cubicBezTo>
                  <a:cubicBezTo>
                    <a:pt x="1967230" y="1832610"/>
                    <a:pt x="1987550" y="1809750"/>
                    <a:pt x="2007870" y="1785620"/>
                  </a:cubicBezTo>
                  <a:cubicBezTo>
                    <a:pt x="2030730" y="1760220"/>
                    <a:pt x="2051050" y="1733550"/>
                    <a:pt x="2070100" y="1704340"/>
                  </a:cubicBezTo>
                  <a:cubicBezTo>
                    <a:pt x="2101850" y="1657350"/>
                    <a:pt x="2133600" y="1610360"/>
                    <a:pt x="2162810" y="1562100"/>
                  </a:cubicBezTo>
                  <a:cubicBezTo>
                    <a:pt x="2178050" y="1537970"/>
                    <a:pt x="2190750" y="1511300"/>
                    <a:pt x="2200910" y="1483360"/>
                  </a:cubicBezTo>
                  <a:cubicBezTo>
                    <a:pt x="2222500" y="1427480"/>
                    <a:pt x="2242820" y="1370330"/>
                    <a:pt x="2250440" y="1309370"/>
                  </a:cubicBezTo>
                  <a:cubicBezTo>
                    <a:pt x="2255520" y="1273810"/>
                    <a:pt x="2259330" y="1239520"/>
                    <a:pt x="2261870" y="1203960"/>
                  </a:cubicBezTo>
                  <a:cubicBezTo>
                    <a:pt x="2269490" y="1116330"/>
                    <a:pt x="2272030" y="1028700"/>
                    <a:pt x="2273300" y="939800"/>
                  </a:cubicBezTo>
                  <a:lnTo>
                    <a:pt x="2273300" y="889000"/>
                  </a:lnTo>
                  <a:cubicBezTo>
                    <a:pt x="2272030" y="835660"/>
                    <a:pt x="2261870" y="781050"/>
                    <a:pt x="2245360" y="728980"/>
                  </a:cubicBezTo>
                  <a:cubicBezTo>
                    <a:pt x="2221230" y="654050"/>
                    <a:pt x="2183130" y="584200"/>
                    <a:pt x="2136140" y="520700"/>
                  </a:cubicBezTo>
                  <a:cubicBezTo>
                    <a:pt x="2082800" y="448310"/>
                    <a:pt x="2025650" y="378460"/>
                    <a:pt x="1955800" y="325120"/>
                  </a:cubicBezTo>
                  <a:cubicBezTo>
                    <a:pt x="1915160" y="293370"/>
                    <a:pt x="1875790" y="264160"/>
                    <a:pt x="1832610" y="240030"/>
                  </a:cubicBezTo>
                  <a:cubicBezTo>
                    <a:pt x="1803400" y="223520"/>
                    <a:pt x="1772920" y="207010"/>
                    <a:pt x="1742440" y="191770"/>
                  </a:cubicBezTo>
                  <a:cubicBezTo>
                    <a:pt x="1661160" y="151130"/>
                    <a:pt x="1579880" y="113030"/>
                    <a:pt x="1497330" y="77470"/>
                  </a:cubicBezTo>
                  <a:cubicBezTo>
                    <a:pt x="1418590" y="43180"/>
                    <a:pt x="1336040" y="26670"/>
                    <a:pt x="1253490" y="15240"/>
                  </a:cubicBezTo>
                  <a:cubicBezTo>
                    <a:pt x="1179830" y="5080"/>
                    <a:pt x="1108710" y="0"/>
                    <a:pt x="1037590" y="3810"/>
                  </a:cubicBezTo>
                  <a:cubicBezTo>
                    <a:pt x="952500" y="7620"/>
                    <a:pt x="869950" y="21590"/>
                    <a:pt x="789940" y="41910"/>
                  </a:cubicBezTo>
                  <a:cubicBezTo>
                    <a:pt x="643890" y="76200"/>
                    <a:pt x="506730" y="134620"/>
                    <a:pt x="382270" y="213360"/>
                  </a:cubicBezTo>
                  <a:cubicBezTo>
                    <a:pt x="313690" y="256540"/>
                    <a:pt x="254000" y="313690"/>
                    <a:pt x="204470" y="378460"/>
                  </a:cubicBezTo>
                  <a:cubicBezTo>
                    <a:pt x="156210" y="440690"/>
                    <a:pt x="114300" y="510540"/>
                    <a:pt x="83820" y="585470"/>
                  </a:cubicBezTo>
                  <a:close/>
                </a:path>
              </a:pathLst>
            </a:custGeom>
            <a:blipFill>
              <a:blip r:embed="rId9"/>
              <a:stretch>
                <a:fillRect l="0" t="-64293" r="0" b="-64293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57647" y="7529623"/>
            <a:ext cx="3414374" cy="933167"/>
            <a:chOff x="0" y="0"/>
            <a:chExt cx="4552499" cy="1244223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33022"/>
              <a:ext cx="4552499" cy="555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12"/>
                </a:lnSpc>
                <a:spcBef>
                  <a:spcPct val="0"/>
                </a:spcBef>
              </a:pPr>
              <a:r>
                <a:rPr lang="en-US" b="true" sz="2593">
                  <a:solidFill>
                    <a:srgbClr val="264C3D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Mr.Safwen Werghi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711065"/>
              <a:ext cx="4552499" cy="533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745016" y="7564066"/>
            <a:ext cx="3528705" cy="933167"/>
            <a:chOff x="0" y="0"/>
            <a:chExt cx="4704940" cy="1244223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37414"/>
              <a:ext cx="4704940" cy="5563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85"/>
                </a:lnSpc>
                <a:spcBef>
                  <a:spcPct val="0"/>
                </a:spcBef>
              </a:pPr>
              <a:r>
                <a:rPr lang="en-US" b="true" sz="2654">
                  <a:solidFill>
                    <a:srgbClr val="264C3D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Mme.Sirine Chaabi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711065"/>
              <a:ext cx="4704940" cy="533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6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3737372" y="1336838"/>
            <a:ext cx="10813256" cy="1199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99"/>
              </a:lnSpc>
            </a:pPr>
            <a:r>
              <a:rPr lang="en-US" b="true" sz="7999" u="none">
                <a:solidFill>
                  <a:srgbClr val="FFFFFF"/>
                </a:solidFill>
                <a:latin typeface="Arita Buri Bold"/>
                <a:ea typeface="Arita Buri Bold"/>
                <a:cs typeface="Arita Buri Bold"/>
                <a:sym typeface="Arita Buri Bold"/>
              </a:rPr>
              <a:t>L'Équipe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5720408" y="7564066"/>
            <a:ext cx="3414374" cy="933167"/>
            <a:chOff x="0" y="0"/>
            <a:chExt cx="4552499" cy="1244223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33022"/>
              <a:ext cx="4552499" cy="555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12"/>
                </a:lnSpc>
                <a:spcBef>
                  <a:spcPct val="0"/>
                </a:spcBef>
              </a:pPr>
              <a:r>
                <a:rPr lang="en-US" b="true" sz="2593">
                  <a:solidFill>
                    <a:srgbClr val="264C3D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Mr.Imed hamdane 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711065"/>
              <a:ext cx="4552499" cy="533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4642119" y="7564066"/>
            <a:ext cx="3414374" cy="933167"/>
            <a:chOff x="0" y="0"/>
            <a:chExt cx="4552499" cy="1244223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33022"/>
              <a:ext cx="4552499" cy="555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12"/>
                </a:lnSpc>
                <a:spcBef>
                  <a:spcPct val="0"/>
                </a:spcBef>
              </a:pPr>
              <a:r>
                <a:rPr lang="en-US" b="true" sz="2593">
                  <a:solidFill>
                    <a:srgbClr val="264C3D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Mr.Firas ghrarai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711065"/>
              <a:ext cx="4552499" cy="533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3B8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772964">
            <a:off x="-157006" y="1416639"/>
            <a:ext cx="9224723" cy="9224723"/>
          </a:xfrm>
          <a:custGeom>
            <a:avLst/>
            <a:gdLst/>
            <a:ahLst/>
            <a:cxnLst/>
            <a:rect r="r" b="b" t="t" l="l"/>
            <a:pathLst>
              <a:path h="9224723" w="9224723">
                <a:moveTo>
                  <a:pt x="0" y="0"/>
                </a:moveTo>
                <a:lnTo>
                  <a:pt x="9224723" y="0"/>
                </a:lnTo>
                <a:lnTo>
                  <a:pt x="9224723" y="9224723"/>
                </a:lnTo>
                <a:lnTo>
                  <a:pt x="0" y="92247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14867" y="1893455"/>
            <a:ext cx="4880976" cy="6500089"/>
          </a:xfrm>
          <a:custGeom>
            <a:avLst/>
            <a:gdLst/>
            <a:ahLst/>
            <a:cxnLst/>
            <a:rect r="r" b="b" t="t" l="l"/>
            <a:pathLst>
              <a:path h="6500089" w="4880976">
                <a:moveTo>
                  <a:pt x="0" y="0"/>
                </a:moveTo>
                <a:lnTo>
                  <a:pt x="4880976" y="0"/>
                </a:lnTo>
                <a:lnTo>
                  <a:pt x="4880976" y="6500090"/>
                </a:lnTo>
                <a:lnTo>
                  <a:pt x="0" y="6500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643364" y="4369154"/>
            <a:ext cx="10753061" cy="2060030"/>
            <a:chOff x="0" y="0"/>
            <a:chExt cx="14337415" cy="274670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9050"/>
              <a:ext cx="14337415" cy="1595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799"/>
                </a:lnSpc>
              </a:pPr>
              <a:r>
                <a:rPr lang="en-US" b="true" sz="7999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 </a:t>
              </a:r>
              <a:r>
                <a:rPr lang="en-US" b="true" sz="7999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Introduction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120933"/>
              <a:ext cx="14337415" cy="6257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</a:pPr>
              <a:r>
                <a:rPr lang="en-US" sz="2799">
                  <a:solidFill>
                    <a:srgbClr val="264C3D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Introduction et Contexte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5400000">
            <a:off x="14959290" y="1532029"/>
            <a:ext cx="2059215" cy="2290929"/>
          </a:xfrm>
          <a:custGeom>
            <a:avLst/>
            <a:gdLst/>
            <a:ahLst/>
            <a:cxnLst/>
            <a:rect r="r" b="b" t="t" l="l"/>
            <a:pathLst>
              <a:path h="2290929" w="2059215">
                <a:moveTo>
                  <a:pt x="0" y="0"/>
                </a:moveTo>
                <a:lnTo>
                  <a:pt x="2059215" y="0"/>
                </a:lnTo>
                <a:lnTo>
                  <a:pt x="2059215" y="2290929"/>
                </a:lnTo>
                <a:lnTo>
                  <a:pt x="0" y="22909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3B8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62391">
            <a:off x="1330048" y="3407881"/>
            <a:ext cx="6127628" cy="6351190"/>
          </a:xfrm>
          <a:custGeom>
            <a:avLst/>
            <a:gdLst/>
            <a:ahLst/>
            <a:cxnLst/>
            <a:rect r="r" b="b" t="t" l="l"/>
            <a:pathLst>
              <a:path h="6351190" w="6127628">
                <a:moveTo>
                  <a:pt x="0" y="0"/>
                </a:moveTo>
                <a:lnTo>
                  <a:pt x="6127628" y="0"/>
                </a:lnTo>
                <a:lnTo>
                  <a:pt x="6127628" y="6351191"/>
                </a:lnTo>
                <a:lnTo>
                  <a:pt x="0" y="63511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42945"/>
            <a:ext cx="9221314" cy="2197406"/>
            <a:chOff x="0" y="0"/>
            <a:chExt cx="12295085" cy="292987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18317"/>
              <a:ext cx="12295085" cy="17224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27"/>
                </a:lnSpc>
              </a:pPr>
            </a:p>
            <a:p>
              <a:pPr algn="l">
                <a:lnSpc>
                  <a:spcPts val="4827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424346"/>
              <a:ext cx="12295085" cy="5015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57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78646" y="1247351"/>
            <a:ext cx="8868632" cy="100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7"/>
              </a:lnSpc>
            </a:pPr>
            <a:r>
              <a:rPr lang="en-US" b="true" sz="3005">
                <a:solidFill>
                  <a:srgbClr val="FFFFFF"/>
                </a:solidFill>
                <a:latin typeface="Arita Buri Bold"/>
                <a:ea typeface="Arita Buri Bold"/>
                <a:cs typeface="Arita Buri Bold"/>
                <a:sym typeface="Arita Buri Bold"/>
              </a:rPr>
              <a:t> Pourquoi un Système d'Éclairage Intelligent ?</a:t>
            </a:r>
          </a:p>
          <a:p>
            <a:pPr algn="ctr">
              <a:lnSpc>
                <a:spcPts val="3907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9536514" y="-193835"/>
            <a:ext cx="9131015" cy="10480835"/>
            <a:chOff x="0" y="0"/>
            <a:chExt cx="3906407" cy="44838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906407" cy="4483884"/>
            </a:xfrm>
            <a:custGeom>
              <a:avLst/>
              <a:gdLst/>
              <a:ahLst/>
              <a:cxnLst/>
              <a:rect r="r" b="b" t="t" l="l"/>
              <a:pathLst>
                <a:path h="4483884" w="3906407">
                  <a:moveTo>
                    <a:pt x="12718" y="0"/>
                  </a:moveTo>
                  <a:lnTo>
                    <a:pt x="3893689" y="0"/>
                  </a:lnTo>
                  <a:cubicBezTo>
                    <a:pt x="3897062" y="0"/>
                    <a:pt x="3900297" y="1340"/>
                    <a:pt x="3902682" y="3725"/>
                  </a:cubicBezTo>
                  <a:cubicBezTo>
                    <a:pt x="3905067" y="6110"/>
                    <a:pt x="3906407" y="9345"/>
                    <a:pt x="3906407" y="12718"/>
                  </a:cubicBezTo>
                  <a:lnTo>
                    <a:pt x="3906407" y="4471165"/>
                  </a:lnTo>
                  <a:cubicBezTo>
                    <a:pt x="3906407" y="4474539"/>
                    <a:pt x="3905067" y="4477774"/>
                    <a:pt x="3902682" y="4480159"/>
                  </a:cubicBezTo>
                  <a:cubicBezTo>
                    <a:pt x="3900297" y="4482544"/>
                    <a:pt x="3897062" y="4483884"/>
                    <a:pt x="3893689" y="4483884"/>
                  </a:cubicBezTo>
                  <a:lnTo>
                    <a:pt x="12718" y="4483884"/>
                  </a:lnTo>
                  <a:cubicBezTo>
                    <a:pt x="9345" y="4483884"/>
                    <a:pt x="6110" y="4482544"/>
                    <a:pt x="3725" y="4480159"/>
                  </a:cubicBezTo>
                  <a:cubicBezTo>
                    <a:pt x="1340" y="4477774"/>
                    <a:pt x="0" y="4474539"/>
                    <a:pt x="0" y="4471165"/>
                  </a:cubicBezTo>
                  <a:lnTo>
                    <a:pt x="0" y="12718"/>
                  </a:lnTo>
                  <a:cubicBezTo>
                    <a:pt x="0" y="9345"/>
                    <a:pt x="1340" y="6110"/>
                    <a:pt x="3725" y="3725"/>
                  </a:cubicBezTo>
                  <a:cubicBezTo>
                    <a:pt x="6110" y="1340"/>
                    <a:pt x="9345" y="0"/>
                    <a:pt x="12718" y="0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85725"/>
              <a:ext cx="3906407" cy="43981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863429" y="5591458"/>
            <a:ext cx="6713943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63B8A7"/>
                </a:solidFill>
                <a:latin typeface="DM Sans"/>
                <a:ea typeface="DM Sans"/>
                <a:cs typeface="DM Sans"/>
                <a:sym typeface="DM Sans"/>
              </a:rPr>
              <a:t>L'évolution technologique et l'importance des systèmes embarqués.</a:t>
            </a:r>
          </a:p>
          <a:p>
            <a:pPr algn="l">
              <a:lnSpc>
                <a:spcPts val="287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863429" y="7075256"/>
            <a:ext cx="6713943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63B8A7"/>
                </a:solidFill>
                <a:latin typeface="DM Sans"/>
                <a:ea typeface="DM Sans"/>
                <a:cs typeface="DM Sans"/>
                <a:sym typeface="DM Sans"/>
              </a:rPr>
              <a:t>La gestion de capteurs et actuateurs dans l'automatisation.</a:t>
            </a:r>
          </a:p>
          <a:p>
            <a:pPr algn="l">
              <a:lnSpc>
                <a:spcPts val="2879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277397" y="344113"/>
            <a:ext cx="2059215" cy="2290929"/>
          </a:xfrm>
          <a:custGeom>
            <a:avLst/>
            <a:gdLst/>
            <a:ahLst/>
            <a:cxnLst/>
            <a:rect r="r" b="b" t="t" l="l"/>
            <a:pathLst>
              <a:path h="2290929" w="2059215">
                <a:moveTo>
                  <a:pt x="0" y="0"/>
                </a:moveTo>
                <a:lnTo>
                  <a:pt x="2059215" y="0"/>
                </a:lnTo>
                <a:lnTo>
                  <a:pt x="2059215" y="2290929"/>
                </a:lnTo>
                <a:lnTo>
                  <a:pt x="0" y="22909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506094" y="6903510"/>
            <a:ext cx="714670" cy="714670"/>
          </a:xfrm>
          <a:custGeom>
            <a:avLst/>
            <a:gdLst/>
            <a:ahLst/>
            <a:cxnLst/>
            <a:rect r="r" b="b" t="t" l="l"/>
            <a:pathLst>
              <a:path h="714670" w="714670">
                <a:moveTo>
                  <a:pt x="0" y="0"/>
                </a:moveTo>
                <a:lnTo>
                  <a:pt x="714670" y="0"/>
                </a:lnTo>
                <a:lnTo>
                  <a:pt x="714670" y="714671"/>
                </a:lnTo>
                <a:lnTo>
                  <a:pt x="0" y="7146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506094" y="5474432"/>
            <a:ext cx="714670" cy="714670"/>
          </a:xfrm>
          <a:custGeom>
            <a:avLst/>
            <a:gdLst/>
            <a:ahLst/>
            <a:cxnLst/>
            <a:rect r="r" b="b" t="t" l="l"/>
            <a:pathLst>
              <a:path h="714670" w="714670">
                <a:moveTo>
                  <a:pt x="0" y="0"/>
                </a:moveTo>
                <a:lnTo>
                  <a:pt x="714670" y="0"/>
                </a:lnTo>
                <a:lnTo>
                  <a:pt x="714670" y="714670"/>
                </a:lnTo>
                <a:lnTo>
                  <a:pt x="0" y="7146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2829220"/>
            <a:ext cx="7348087" cy="6005094"/>
          </a:xfrm>
          <a:custGeom>
            <a:avLst/>
            <a:gdLst/>
            <a:ahLst/>
            <a:cxnLst/>
            <a:rect r="r" b="b" t="t" l="l"/>
            <a:pathLst>
              <a:path h="6005094" w="7348087">
                <a:moveTo>
                  <a:pt x="0" y="0"/>
                </a:moveTo>
                <a:lnTo>
                  <a:pt x="7348087" y="0"/>
                </a:lnTo>
                <a:lnTo>
                  <a:pt x="7348087" y="6005094"/>
                </a:lnTo>
                <a:lnTo>
                  <a:pt x="0" y="60050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647277" y="3230826"/>
            <a:ext cx="8707676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63B8A7"/>
                </a:solidFill>
                <a:latin typeface="Neue Machina"/>
                <a:ea typeface="Neue Machina"/>
                <a:cs typeface="Neue Machina"/>
                <a:sym typeface="Neue Machina"/>
              </a:rPr>
              <a:t> un système de gestion de l'éclairage innovant :</a:t>
            </a:r>
          </a:p>
          <a:p>
            <a:pPr algn="l">
              <a:lnSpc>
                <a:spcPts val="2879"/>
              </a:lnSpc>
            </a:pPr>
          </a:p>
        </p:txBody>
      </p:sp>
      <p:sp>
        <p:nvSpPr>
          <p:cNvPr name="Freeform 17" id="17"/>
          <p:cNvSpPr/>
          <p:nvPr/>
        </p:nvSpPr>
        <p:spPr>
          <a:xfrm flipH="false" flipV="false" rot="-10800000">
            <a:off x="15970175" y="7725527"/>
            <a:ext cx="2025977" cy="2253951"/>
          </a:xfrm>
          <a:custGeom>
            <a:avLst/>
            <a:gdLst/>
            <a:ahLst/>
            <a:cxnLst/>
            <a:rect r="r" b="b" t="t" l="l"/>
            <a:pathLst>
              <a:path h="2253951" w="2025977">
                <a:moveTo>
                  <a:pt x="0" y="0"/>
                </a:moveTo>
                <a:lnTo>
                  <a:pt x="2025977" y="0"/>
                </a:lnTo>
                <a:lnTo>
                  <a:pt x="2025977" y="2253951"/>
                </a:lnTo>
                <a:lnTo>
                  <a:pt x="0" y="22539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8298" y="1028700"/>
            <a:ext cx="714670" cy="714670"/>
          </a:xfrm>
          <a:custGeom>
            <a:avLst/>
            <a:gdLst/>
            <a:ahLst/>
            <a:cxnLst/>
            <a:rect r="r" b="b" t="t" l="l"/>
            <a:pathLst>
              <a:path h="714670" w="714670">
                <a:moveTo>
                  <a:pt x="0" y="0"/>
                </a:moveTo>
                <a:lnTo>
                  <a:pt x="714670" y="0"/>
                </a:lnTo>
                <a:lnTo>
                  <a:pt x="714670" y="714670"/>
                </a:lnTo>
                <a:lnTo>
                  <a:pt x="0" y="714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303710" y="3286807"/>
            <a:ext cx="11320261" cy="5507549"/>
            <a:chOff x="0" y="0"/>
            <a:chExt cx="2981468" cy="14505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81468" cy="1450548"/>
            </a:xfrm>
            <a:custGeom>
              <a:avLst/>
              <a:gdLst/>
              <a:ahLst/>
              <a:cxnLst/>
              <a:rect r="r" b="b" t="t" l="l"/>
              <a:pathLst>
                <a:path h="1450548" w="2981468">
                  <a:moveTo>
                    <a:pt x="34879" y="0"/>
                  </a:moveTo>
                  <a:lnTo>
                    <a:pt x="2946589" y="0"/>
                  </a:lnTo>
                  <a:cubicBezTo>
                    <a:pt x="2955840" y="0"/>
                    <a:pt x="2964711" y="3675"/>
                    <a:pt x="2971252" y="10216"/>
                  </a:cubicBezTo>
                  <a:cubicBezTo>
                    <a:pt x="2977793" y="16757"/>
                    <a:pt x="2981468" y="25628"/>
                    <a:pt x="2981468" y="34879"/>
                  </a:cubicBezTo>
                  <a:lnTo>
                    <a:pt x="2981468" y="1415669"/>
                  </a:lnTo>
                  <a:cubicBezTo>
                    <a:pt x="2981468" y="1434932"/>
                    <a:pt x="2965852" y="1450548"/>
                    <a:pt x="2946589" y="1450548"/>
                  </a:cubicBezTo>
                  <a:lnTo>
                    <a:pt x="34879" y="1450548"/>
                  </a:lnTo>
                  <a:cubicBezTo>
                    <a:pt x="15616" y="1450548"/>
                    <a:pt x="0" y="1434932"/>
                    <a:pt x="0" y="1415669"/>
                  </a:cubicBezTo>
                  <a:lnTo>
                    <a:pt x="0" y="34879"/>
                  </a:lnTo>
                  <a:cubicBezTo>
                    <a:pt x="0" y="15616"/>
                    <a:pt x="15616" y="0"/>
                    <a:pt x="34879" y="0"/>
                  </a:cubicBezTo>
                  <a:close/>
                </a:path>
              </a:pathLst>
            </a:custGeom>
            <a:solidFill>
              <a:srgbClr val="63B8A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2981468" cy="14314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89971" y="1028700"/>
            <a:ext cx="13188795" cy="1848904"/>
            <a:chOff x="0" y="0"/>
            <a:chExt cx="17585061" cy="246520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9050"/>
              <a:ext cx="17560054" cy="667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b="true" sz="3200">
                  <a:solidFill>
                    <a:srgbClr val="264C3D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Contexte Technologique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25007" y="739697"/>
              <a:ext cx="17560054" cy="17255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820412" indent="-410206" lvl="1">
                <a:lnSpc>
                  <a:spcPts val="5319"/>
                </a:lnSpc>
                <a:buFont typeface="Arial"/>
                <a:buChar char="•"/>
              </a:pPr>
              <a:r>
                <a:rPr lang="en-US" sz="3799" spc="37">
                  <a:solidFill>
                    <a:srgbClr val="264C3D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L'Émergence des Systèmes Embarqués et de l'IoT</a:t>
              </a:r>
            </a:p>
            <a:p>
              <a:pPr algn="l" marL="0" indent="0" lvl="0">
                <a:lnSpc>
                  <a:spcPts val="531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914377" y="4186932"/>
            <a:ext cx="10459247" cy="3707300"/>
            <a:chOff x="0" y="0"/>
            <a:chExt cx="13945662" cy="494306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31502"/>
              <a:ext cx="13945662" cy="865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199"/>
                </a:lnSpc>
              </a:pPr>
              <a:r>
                <a:rPr lang="en-US" b="true" sz="3999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Points Clés: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328956"/>
              <a:ext cx="13945662" cy="33260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15762" indent="-307881" lvl="1">
                <a:lnSpc>
                  <a:spcPts val="3992"/>
                </a:lnSpc>
                <a:buFont typeface="Arial"/>
                <a:buChar char="•"/>
              </a:pPr>
              <a:r>
                <a:rPr lang="en-US" sz="2852">
                  <a:solidFill>
                    <a:srgbClr val="264C3D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Les systèmes embarqués : au cœur de l'automatisation moderne.</a:t>
              </a:r>
            </a:p>
            <a:p>
              <a:pPr algn="l" marL="615762" indent="-307881" lvl="1">
                <a:lnSpc>
                  <a:spcPts val="3992"/>
                </a:lnSpc>
                <a:buFont typeface="Arial"/>
                <a:buChar char="•"/>
              </a:pPr>
              <a:r>
                <a:rPr lang="en-US" sz="2852">
                  <a:solidFill>
                    <a:srgbClr val="264C3D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L'Internet des Objets (IoT) : une révolution de la connectivité.</a:t>
              </a:r>
            </a:p>
            <a:p>
              <a:pPr algn="l" marL="615762" indent="-307881" lvl="1">
                <a:lnSpc>
                  <a:spcPts val="3992"/>
                </a:lnSpc>
                <a:buFont typeface="Arial"/>
                <a:buChar char="•"/>
              </a:pPr>
              <a:r>
                <a:rPr lang="en-US" sz="2852">
                  <a:solidFill>
                    <a:srgbClr val="264C3D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Notre projet comme application pratique de ces technologies.</a:t>
              </a:r>
            </a:p>
            <a:p>
              <a:pPr algn="l">
                <a:lnSpc>
                  <a:spcPts val="3992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4046164" y="954162"/>
            <a:ext cx="2575501" cy="2546067"/>
          </a:xfrm>
          <a:custGeom>
            <a:avLst/>
            <a:gdLst/>
            <a:ahLst/>
            <a:cxnLst/>
            <a:rect r="r" b="b" t="t" l="l"/>
            <a:pathLst>
              <a:path h="2546067" w="2575501">
                <a:moveTo>
                  <a:pt x="0" y="0"/>
                </a:moveTo>
                <a:lnTo>
                  <a:pt x="2575501" y="0"/>
                </a:lnTo>
                <a:lnTo>
                  <a:pt x="2575501" y="2546067"/>
                </a:lnTo>
                <a:lnTo>
                  <a:pt x="0" y="25460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2777953" y="7429352"/>
            <a:ext cx="2059215" cy="2290929"/>
          </a:xfrm>
          <a:custGeom>
            <a:avLst/>
            <a:gdLst/>
            <a:ahLst/>
            <a:cxnLst/>
            <a:rect r="r" b="b" t="t" l="l"/>
            <a:pathLst>
              <a:path h="2290929" w="2059215">
                <a:moveTo>
                  <a:pt x="0" y="0"/>
                </a:moveTo>
                <a:lnTo>
                  <a:pt x="2059215" y="0"/>
                </a:lnTo>
                <a:lnTo>
                  <a:pt x="2059215" y="2290929"/>
                </a:lnTo>
                <a:lnTo>
                  <a:pt x="0" y="22909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42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62391">
            <a:off x="954357" y="2325120"/>
            <a:ext cx="6645428" cy="6887881"/>
          </a:xfrm>
          <a:custGeom>
            <a:avLst/>
            <a:gdLst/>
            <a:ahLst/>
            <a:cxnLst/>
            <a:rect r="r" b="b" t="t" l="l"/>
            <a:pathLst>
              <a:path h="6887881" w="6645428">
                <a:moveTo>
                  <a:pt x="0" y="0"/>
                </a:moveTo>
                <a:lnTo>
                  <a:pt x="6645427" y="0"/>
                </a:lnTo>
                <a:lnTo>
                  <a:pt x="6645427" y="6887881"/>
                </a:lnTo>
                <a:lnTo>
                  <a:pt x="0" y="6887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197781" y="4455746"/>
            <a:ext cx="9737315" cy="1885225"/>
            <a:chOff x="0" y="0"/>
            <a:chExt cx="12983087" cy="251363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9525"/>
              <a:ext cx="12983087" cy="16098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b="true" sz="8000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La Problématique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888136"/>
              <a:ext cx="12983087" cy="5742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17"/>
                </a:lnSpc>
              </a:pPr>
              <a:r>
                <a:rPr lang="en-US" sz="2583">
                  <a:solidFill>
                    <a:srgbClr val="FFFFF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Consommation Énergétique : Le Défi des Systèmes d'Éclairage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98585" y="3946337"/>
            <a:ext cx="6956971" cy="4365569"/>
          </a:xfrm>
          <a:custGeom>
            <a:avLst/>
            <a:gdLst/>
            <a:ahLst/>
            <a:cxnLst/>
            <a:rect r="r" b="b" t="t" l="l"/>
            <a:pathLst>
              <a:path h="4365569" w="6956971">
                <a:moveTo>
                  <a:pt x="0" y="0"/>
                </a:moveTo>
                <a:lnTo>
                  <a:pt x="6956971" y="0"/>
                </a:lnTo>
                <a:lnTo>
                  <a:pt x="6956971" y="4365570"/>
                </a:lnTo>
                <a:lnTo>
                  <a:pt x="0" y="4365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686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62391">
            <a:off x="1621183" y="1405330"/>
            <a:ext cx="7213174" cy="7476341"/>
          </a:xfrm>
          <a:custGeom>
            <a:avLst/>
            <a:gdLst/>
            <a:ahLst/>
            <a:cxnLst/>
            <a:rect r="r" b="b" t="t" l="l"/>
            <a:pathLst>
              <a:path h="7476341" w="7213174">
                <a:moveTo>
                  <a:pt x="0" y="0"/>
                </a:moveTo>
                <a:lnTo>
                  <a:pt x="7213174" y="0"/>
                </a:lnTo>
                <a:lnTo>
                  <a:pt x="7213174" y="7476340"/>
                </a:lnTo>
                <a:lnTo>
                  <a:pt x="0" y="7476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103" y="3165054"/>
            <a:ext cx="7551334" cy="4738538"/>
          </a:xfrm>
          <a:custGeom>
            <a:avLst/>
            <a:gdLst/>
            <a:ahLst/>
            <a:cxnLst/>
            <a:rect r="r" b="b" t="t" l="l"/>
            <a:pathLst>
              <a:path h="4738538" w="7551334">
                <a:moveTo>
                  <a:pt x="0" y="0"/>
                </a:moveTo>
                <a:lnTo>
                  <a:pt x="7551334" y="0"/>
                </a:lnTo>
                <a:lnTo>
                  <a:pt x="7551334" y="4738538"/>
                </a:lnTo>
                <a:lnTo>
                  <a:pt x="0" y="47385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382214" y="1967791"/>
            <a:ext cx="6272978" cy="713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60"/>
              </a:lnSpc>
            </a:pPr>
            <a:r>
              <a:rPr lang="en-US" b="true" sz="4200" u="none">
                <a:solidFill>
                  <a:srgbClr val="09427D"/>
                </a:solidFill>
                <a:latin typeface="Arita Buri Bold"/>
                <a:ea typeface="Arita Buri Bold"/>
                <a:cs typeface="Arita Buri Bold"/>
                <a:sym typeface="Arita Buri Bold"/>
              </a:rPr>
              <a:t>Problème 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382214" y="2746041"/>
            <a:ext cx="6272978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L</a:t>
            </a:r>
            <a:r>
              <a:rPr lang="en-US" sz="2799" u="none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es systèmes d'éclairage traditionnels : statiques et énergivores.</a:t>
            </a:r>
          </a:p>
          <a:p>
            <a:pPr algn="l">
              <a:lnSpc>
                <a:spcPts val="3920"/>
              </a:lnSpc>
            </a:pPr>
          </a:p>
          <a:p>
            <a:pPr algn="l">
              <a:lnSpc>
                <a:spcPts val="392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382214" y="4237328"/>
            <a:ext cx="6272978" cy="713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60"/>
              </a:lnSpc>
            </a:pPr>
            <a:r>
              <a:rPr lang="en-US" b="true" sz="4200" u="none">
                <a:solidFill>
                  <a:srgbClr val="09427D"/>
                </a:solidFill>
                <a:latin typeface="Arita Buri Bold"/>
                <a:ea typeface="Arita Buri Bold"/>
                <a:cs typeface="Arita Buri Bold"/>
                <a:sym typeface="Arita Buri Bold"/>
              </a:rPr>
              <a:t>Problème 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382214" y="5017887"/>
            <a:ext cx="6272978" cy="1783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7"/>
              </a:lnSpc>
            </a:pPr>
            <a:r>
              <a:rPr lang="en-US" sz="2548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L</a:t>
            </a:r>
            <a:r>
              <a:rPr lang="en-US" sz="2548" u="none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a surconsommation : une conséquence directe de systèmes non-intelligents.</a:t>
            </a:r>
          </a:p>
          <a:p>
            <a:pPr algn="l">
              <a:lnSpc>
                <a:spcPts val="3567"/>
              </a:lnSpc>
            </a:pPr>
          </a:p>
          <a:p>
            <a:pPr algn="l">
              <a:lnSpc>
                <a:spcPts val="3567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382214" y="6529391"/>
            <a:ext cx="6272978" cy="713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60"/>
              </a:lnSpc>
            </a:pPr>
            <a:r>
              <a:rPr lang="en-US" b="true" sz="4200" u="none">
                <a:solidFill>
                  <a:srgbClr val="09427D"/>
                </a:solidFill>
                <a:latin typeface="Arita Buri Bold"/>
                <a:ea typeface="Arita Buri Bold"/>
                <a:cs typeface="Arita Buri Bold"/>
                <a:sym typeface="Arita Buri Bold"/>
              </a:rPr>
              <a:t>Problème 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18836" y="7309949"/>
            <a:ext cx="6272978" cy="1444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1"/>
              </a:lnSpc>
            </a:pPr>
            <a:r>
              <a:rPr lang="en-US" sz="2737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Un</a:t>
            </a:r>
            <a:r>
              <a:rPr lang="en-US" sz="2737" u="none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 besoin urgent de solutions d'éclairage plus efficaces et responsables.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DAGahpYbCZc</dc:identifier>
  <dcterms:modified xsi:type="dcterms:W3CDTF">2011-08-01T06:04:30Z</dcterms:modified>
  <cp:revision>1</cp:revision>
  <dc:title>Argumentaire</dc:title>
</cp:coreProperties>
</file>